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9" r:id="rId2"/>
  </p:sldMasterIdLst>
  <p:notesMasterIdLst>
    <p:notesMasterId r:id="rId41"/>
  </p:notesMasterIdLst>
  <p:sldIdLst>
    <p:sldId id="263" r:id="rId3"/>
    <p:sldId id="264" r:id="rId4"/>
    <p:sldId id="266" r:id="rId5"/>
    <p:sldId id="265" r:id="rId6"/>
    <p:sldId id="260" r:id="rId7"/>
    <p:sldId id="262" r:id="rId8"/>
    <p:sldId id="267" r:id="rId9"/>
    <p:sldId id="270" r:id="rId10"/>
    <p:sldId id="269" r:id="rId11"/>
    <p:sldId id="268" r:id="rId12"/>
    <p:sldId id="271" r:id="rId13"/>
    <p:sldId id="272" r:id="rId14"/>
    <p:sldId id="279" r:id="rId15"/>
    <p:sldId id="274" r:id="rId16"/>
    <p:sldId id="273" r:id="rId17"/>
    <p:sldId id="275" r:id="rId18"/>
    <p:sldId id="277" r:id="rId19"/>
    <p:sldId id="276" r:id="rId20"/>
    <p:sldId id="278" r:id="rId21"/>
    <p:sldId id="280" r:id="rId22"/>
    <p:sldId id="281" r:id="rId23"/>
    <p:sldId id="282" r:id="rId24"/>
    <p:sldId id="257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8" r:id="rId36"/>
    <p:sldId id="299" r:id="rId37"/>
    <p:sldId id="300" r:id="rId38"/>
    <p:sldId id="283" r:id="rId39"/>
    <p:sldId id="284" r:id="rId40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540" y="-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5388B-BC0F-4C1A-AC9B-E12E451BE8C8}" type="datetimeFigureOut">
              <a:rPr lang="uk-UA" smtClean="0"/>
              <a:t>24.02.2015</a:t>
            </a:fld>
            <a:endParaRPr lang="uk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00E04-D5C1-4010-BD5C-A5F9134AAB16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16790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Aft>
                <a:spcPct val="0"/>
              </a:spcAft>
              <a:defRPr/>
            </a:pPr>
            <a:r>
              <a:rPr lang="en-US" sz="1200" b="1" u="sng" dirty="0" smtClean="0">
                <a:solidFill>
                  <a:srgbClr val="000099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Client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Our client is a leading travel site in a world.</a:t>
            </a:r>
          </a:p>
          <a:p>
            <a:pPr fontAlgn="base">
              <a:spcAft>
                <a:spcPct val="0"/>
              </a:spcAft>
              <a:defRPr/>
            </a:pPr>
            <a:endParaRPr 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fontAlgn="base">
              <a:spcAft>
                <a:spcPct val="0"/>
              </a:spcAft>
              <a:defRPr/>
            </a:pPr>
            <a:r>
              <a:rPr lang="en-US" sz="1200" b="1" u="sng" dirty="0" smtClean="0">
                <a:solidFill>
                  <a:srgbClr val="000099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Engagement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Partnering with SoftServe, the combined teams developed an and implementation of Hadoop Cluster which collects log data from ~270-300 Web Servers including HTTPD Access and Error logs, as well as Application Server Servlet and OS Service Logs for further operational and retrospective analysis.</a:t>
            </a:r>
          </a:p>
          <a:p>
            <a:endParaRPr lang="en-US" dirty="0" smtClean="0"/>
          </a:p>
          <a:p>
            <a:pPr fontAlgn="base">
              <a:spcAft>
                <a:spcPct val="0"/>
              </a:spcAft>
              <a:defRPr/>
            </a:pPr>
            <a:r>
              <a:rPr lang="en-US" sz="1200" b="1" u="sng" dirty="0" smtClean="0">
                <a:solidFill>
                  <a:srgbClr val="000099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Result</a:t>
            </a:r>
          </a:p>
          <a:p>
            <a:pPr fontAlgn="base">
              <a:spcAft>
                <a:spcPct val="0"/>
              </a:spcAft>
              <a:defRPr/>
            </a:pPr>
            <a:r>
              <a:rPr 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The client has decreased their time to react on a issues which happens with web-servers as well as increased insight into ROI analysis for marketing campaigns which enabled company to increase number of visitors.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887236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1596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Clickstream Data:</a:t>
            </a:r>
          </a:p>
          <a:p>
            <a:pPr lvl="1"/>
            <a:r>
              <a:rPr lang="en-US" dirty="0" smtClean="0"/>
              <a:t>Google Analytics</a:t>
            </a:r>
          </a:p>
          <a:p>
            <a:pPr lvl="1"/>
            <a:r>
              <a:rPr lang="en-US" dirty="0" smtClean="0"/>
              <a:t>Site Catalyst, SaaS App from Adobe (prev. Omniture)</a:t>
            </a:r>
          </a:p>
          <a:p>
            <a:pPr lvl="1"/>
            <a:r>
              <a:rPr lang="en-US" dirty="0" smtClean="0"/>
              <a:t>Apache Web Logs</a:t>
            </a:r>
          </a:p>
          <a:p>
            <a:pPr lvl="1"/>
            <a:r>
              <a:rPr lang="en-US" dirty="0" smtClean="0"/>
              <a:t>Beacon JavaScript Library</a:t>
            </a:r>
          </a:p>
          <a:p>
            <a:r>
              <a:rPr lang="en-US" dirty="0" smtClean="0"/>
              <a:t>Financial Data:</a:t>
            </a:r>
          </a:p>
          <a:p>
            <a:pPr lvl="1"/>
            <a:r>
              <a:rPr lang="en-US" dirty="0" smtClean="0"/>
              <a:t>Data, provided by Affiliate Networks though API, FTP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Marketing Data:</a:t>
            </a:r>
          </a:p>
          <a:p>
            <a:pPr lvl="1"/>
            <a:r>
              <a:rPr lang="en-US" dirty="0" err="1" smtClean="0"/>
              <a:t>Kenshoo</a:t>
            </a:r>
            <a:r>
              <a:rPr lang="en-US" dirty="0" smtClean="0"/>
              <a:t>: used as a platform to analyze the effectiveness of pay per click Google Ad campaigns.  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Kenshoo</a:t>
            </a:r>
            <a:r>
              <a:rPr lang="en-US" dirty="0" smtClean="0"/>
              <a:t> Conversion Feed provides sales and commission data to measure ROI on campaigns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67211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30705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91223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1" u="sng" dirty="0" smtClean="0">
                <a:solidFill>
                  <a:srgbClr val="000099"/>
                </a:solidFill>
              </a:rPr>
              <a:t>Tools &amp; Technologies Extended List</a:t>
            </a:r>
            <a:r>
              <a:rPr lang="en-US" sz="1200" b="1" dirty="0" smtClean="0">
                <a:solidFill>
                  <a:srgbClr val="000099"/>
                </a:solidFill>
              </a:rPr>
              <a:t>: </a:t>
            </a:r>
          </a:p>
          <a:p>
            <a:pPr marL="0" indent="0">
              <a:buNone/>
            </a:pPr>
            <a:r>
              <a:rPr lang="en-US" sz="1200" dirty="0" smtClean="0">
                <a:solidFill>
                  <a:prstClr val="black"/>
                </a:solidFill>
              </a:rPr>
              <a:t>SaaS, Hadoop/HDFS, Hadoop/</a:t>
            </a:r>
            <a:r>
              <a:rPr lang="en-US" sz="1200" dirty="0" err="1" smtClean="0">
                <a:solidFill>
                  <a:prstClr val="black"/>
                </a:solidFill>
              </a:rPr>
              <a:t>Hbase</a:t>
            </a:r>
            <a:r>
              <a:rPr lang="en-US" sz="1200" dirty="0" smtClean="0">
                <a:solidFill>
                  <a:prstClr val="black"/>
                </a:solidFill>
              </a:rPr>
              <a:t>, Aster Data, Java/Flex, J2EE, Java Script, Scape SSH/SFTP library, Velocity, Linux, Bash RDL, SQL, XSL Java, XML, Oracle database, JMS, Java Servlet, JDBC, </a:t>
            </a:r>
            <a:r>
              <a:rPr lang="en-US" sz="1200" dirty="0" err="1" smtClean="0">
                <a:solidFill>
                  <a:prstClr val="black"/>
                </a:solidFill>
              </a:rPr>
              <a:t>JBoss</a:t>
            </a:r>
            <a:r>
              <a:rPr lang="en-US" sz="1200" dirty="0" smtClean="0">
                <a:solidFill>
                  <a:prstClr val="black"/>
                </a:solidFill>
              </a:rPr>
              <a:t>, Flash RDL, Macromedia Flash.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02812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Hadoop/</a:t>
            </a:r>
            <a:r>
              <a:rPr lang="en-US" dirty="0" err="1" smtClean="0"/>
              <a:t>HiveQL</a:t>
            </a:r>
            <a:r>
              <a:rPr lang="en-US" dirty="0" smtClean="0"/>
              <a:t>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Raw data about website users behavior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Aggregation information for historical analytics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Customized scheduled reports</a:t>
            </a:r>
          </a:p>
          <a:p>
            <a:r>
              <a:rPr lang="en-US" dirty="0" smtClean="0"/>
              <a:t>HBase: Online query for immediate data access: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User geographical and demographics information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Recent user purchase, search, unsubscribe activities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8670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6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8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78013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5175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22080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0212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33141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28136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2763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54802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6206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521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6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80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30887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324600"/>
            <a:ext cx="2133600" cy="365125"/>
          </a:xfrm>
        </p:spPr>
        <p:txBody>
          <a:bodyPr/>
          <a:lstStyle>
            <a:lvl1pPr>
              <a:defRPr sz="1100">
                <a:solidFill>
                  <a:schemeClr val="tx1"/>
                </a:solidFill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prstClr val="black"/>
                </a:solidFill>
              </a:rPr>
              <a:t>Click to add the  title</a:t>
            </a:r>
            <a:endParaRPr lang="uk-UA" dirty="0">
              <a:solidFill>
                <a:prstClr val="black"/>
              </a:solidFill>
            </a:endParaRPr>
          </a:p>
        </p:txBody>
      </p:sp>
      <p:pic>
        <p:nvPicPr>
          <p:cNvPr id="5" name="Picture 3" descr="D:\Marketing icons\PPT\S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6399348"/>
            <a:ext cx="1008299" cy="2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49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04800" y="2514600"/>
            <a:ext cx="1981200" cy="1981200"/>
          </a:xfrm>
        </p:spPr>
        <p:txBody>
          <a:bodyPr/>
          <a:lstStyle/>
          <a:p>
            <a:endParaRPr lang="uk-UA" dirty="0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6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788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Layout (no line)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381000" y="1828800"/>
            <a:ext cx="44958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3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419100" y="4953000"/>
            <a:ext cx="3877408" cy="7620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defRPr lang="en-US" sz="18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029200" y="0"/>
            <a:ext cx="4114800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716104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(w/o logo)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438400" y="2590800"/>
            <a:ext cx="6477000" cy="1447800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US" sz="36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2438400" y="5410200"/>
            <a:ext cx="6400800" cy="9906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 dirty="0">
                <a:solidFill>
                  <a:srgbClr val="75BEE9"/>
                </a:solidFill>
              </a:defRPr>
            </a:lvl1pPr>
          </a:lstStyle>
          <a:p>
            <a:pPr marL="0" lvl="0" indent="0">
              <a:buNone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86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017E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590802"/>
            <a:ext cx="7772400" cy="1362075"/>
          </a:xfr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en-US" sz="3300" cap="small" dirty="0">
                <a:solidFill>
                  <a:schemeClr val="bg1"/>
                </a:solidFill>
                <a:latin typeface="Segoe UI" pitchFamily="34" charset="0"/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5083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476937"/>
            <a:ext cx="5715000" cy="3231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6324602"/>
            <a:ext cx="2133600" cy="365125"/>
          </a:xfrm>
        </p:spPr>
        <p:txBody>
          <a:bodyPr/>
          <a:lstStyle>
            <a:lvl1pPr>
              <a:defRPr sz="825">
                <a:solidFill>
                  <a:schemeClr val="tx1"/>
                </a:solidFill>
              </a:defRPr>
            </a:lvl1pPr>
          </a:lstStyle>
          <a:p>
            <a:fld id="{AD53D713-3284-4C71-8174-D6528838EBFD}" type="slidenum">
              <a:rPr lang="uk-UA" smtClean="0">
                <a:solidFill>
                  <a:prstClr val="black"/>
                </a:solidFill>
              </a:rPr>
              <a:pPr/>
              <a:t>‹#›</a:t>
            </a:fld>
            <a:endParaRPr lang="uk-UA" dirty="0">
              <a:solidFill>
                <a:prstClr val="black"/>
              </a:solidFill>
            </a:endParaRPr>
          </a:p>
        </p:txBody>
      </p:sp>
      <p:pic>
        <p:nvPicPr>
          <p:cNvPr id="5" name="Picture 3" descr="D:\Marketing icons\PPT\SS_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6399348"/>
            <a:ext cx="1008299" cy="23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30579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smtClean="0">
                <a:solidFill>
                  <a:prstClr val="black"/>
                </a:solidFill>
              </a:rPr>
              <a:t>Got questions? E-mail onykol@softserveinc.com</a:t>
            </a: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70D47F-FC00-4CB6-B502-16092993A5B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29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1298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523711"/>
            <a:ext cx="5715000" cy="323165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9383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marL="471488" lvl="1" indent="-214313" algn="l" defTabSz="6858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Second level</a:t>
            </a:r>
          </a:p>
          <a:p>
            <a:pPr marL="728663" lvl="2" indent="-128588" algn="l" defTabSz="685800" rtl="0" eaLnBrk="1" latinLnBrk="0" hangingPunct="1">
              <a:spcBef>
                <a:spcPct val="20000"/>
              </a:spcBef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 smtClean="0"/>
              <a:t>Third level</a:t>
            </a:r>
          </a:p>
          <a:p>
            <a:pPr marL="942975" lvl="3" indent="-171450" algn="l" defTabSz="6858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</a:pPr>
            <a:r>
              <a:rPr lang="en-US" dirty="0" smtClean="0"/>
              <a:t>Fourth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8000" y="632460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AD53D713-3284-4C71-8174-D6528838EBFD}" type="slidenum">
              <a:rPr lang="uk-UA" smtClean="0"/>
              <a:pPr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1734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lang="en-US" sz="2100" b="0" kern="1200" dirty="0">
          <a:solidFill>
            <a:srgbClr val="006591"/>
          </a:solidFill>
          <a:latin typeface="Segoe UI" panose="020B0502040204020203" pitchFamily="34" charset="0"/>
          <a:ea typeface="Segoe UI" pitchFamily="34" charset="0"/>
          <a:cs typeface="Segoe UI" pitchFamily="34" charset="0"/>
        </a:defRPr>
      </a:lvl1pPr>
    </p:titleStyle>
    <p:bodyStyle>
      <a:lvl1pPr marL="171450" indent="-171450" algn="l" defTabSz="6858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71488" indent="-214313" algn="l" defTabSz="6858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2100" kern="1200" dirty="0" smtClean="0">
          <a:solidFill>
            <a:schemeClr val="tx1">
              <a:lumMod val="85000"/>
              <a:lumOff val="1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728663" indent="-128588" algn="l" defTabSz="6858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1800" kern="1200" dirty="0" smtClean="0">
          <a:solidFill>
            <a:srgbClr val="017EB8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942975" indent="-171450" algn="l" defTabSz="6858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lang="en-US" sz="1500" kern="1200" dirty="0" smtClean="0">
          <a:solidFill>
            <a:schemeClr val="tx1">
              <a:lumMod val="65000"/>
              <a:lumOff val="35000"/>
            </a:schemeClr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114425" indent="-171450" algn="l" defTabSz="685800" rtl="0" eaLnBrk="1" latinLnBrk="0" hangingPunct="1">
        <a:spcBef>
          <a:spcPct val="20000"/>
        </a:spcBef>
        <a:buClr>
          <a:srgbClr val="017EB8"/>
        </a:buClr>
        <a:buFont typeface="Wingdings" panose="05000000000000000000" pitchFamily="2" charset="2"/>
        <a:buChar char="§"/>
        <a:defRPr sz="1500" kern="12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88977-541E-49EE-A9ED-9AB4B9E98230}" type="datetimeFigureOut">
              <a:rPr lang="uk-UA" smtClean="0"/>
              <a:t>21.02.2015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FA254-5A1B-4E72-9A0A-5180354853F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23228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83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12" Type="http://schemas.openxmlformats.org/officeDocument/2006/relationships/image" Target="../media/image8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11" Type="http://schemas.openxmlformats.org/officeDocument/2006/relationships/image" Target="../media/image81.png"/><Relationship Id="rId5" Type="http://schemas.openxmlformats.org/officeDocument/2006/relationships/image" Target="../media/image76.png"/><Relationship Id="rId10" Type="http://schemas.openxmlformats.org/officeDocument/2006/relationships/image" Target="../media/image80.png"/><Relationship Id="rId4" Type="http://schemas.openxmlformats.org/officeDocument/2006/relationships/image" Target="../media/image64.png"/><Relationship Id="rId9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Tw Cen MT" pitchFamily="34" charset="0"/>
              </a:rPr>
              <a:t>Hadoop Infrastructure and </a:t>
            </a:r>
            <a:r>
              <a:rPr lang="en-US" dirty="0" err="1" smtClean="0">
                <a:latin typeface="Tw Cen MT" pitchFamily="34" charset="0"/>
              </a:rPr>
              <a:t>SoftServe</a:t>
            </a:r>
            <a:r>
              <a:rPr lang="en-US" dirty="0" smtClean="0">
                <a:latin typeface="Tw Cen MT" pitchFamily="34" charset="0"/>
              </a:rPr>
              <a:t> Experience</a:t>
            </a:r>
            <a:r>
              <a:rPr lang="en-US" dirty="0">
                <a:latin typeface="Tw Cen MT" pitchFamily="34" charset="0"/>
              </a:rPr>
              <a:t/>
            </a:r>
            <a:br>
              <a:rPr lang="en-US" dirty="0">
                <a:latin typeface="Tw Cen MT" pitchFamily="34" charset="0"/>
              </a:rPr>
            </a:b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Pacemaker </a:t>
            </a:r>
            <a:r>
              <a:rPr lang="en-US" dirty="0" err="1" smtClean="0"/>
              <a:t>BigData</a:t>
            </a:r>
            <a:r>
              <a:rPr lang="en-US" dirty="0" smtClean="0"/>
              <a:t>, </a:t>
            </a:r>
            <a:r>
              <a:rPr lang="en-US" dirty="0" err="1" smtClean="0"/>
              <a:t>Lviv</a:t>
            </a:r>
            <a:endParaRPr lang="uk-UA" dirty="0"/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2971800" y="4000500"/>
            <a:ext cx="4800600" cy="74295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400" kern="1200" dirty="0">
                <a:solidFill>
                  <a:srgbClr val="75BEE9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628650" indent="-2857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400" kern="1200" dirty="0" smtClean="0">
                <a:solidFill>
                  <a:srgbClr val="017EB8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2573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485900" indent="-228600" algn="l" defTabSz="914400" rtl="0" eaLnBrk="1" latinLnBrk="0" hangingPunct="1">
              <a:spcBef>
                <a:spcPct val="20000"/>
              </a:spcBef>
              <a:buClr>
                <a:srgbClr val="017EB8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500" dirty="0"/>
              <a:t>February, 2015</a:t>
            </a:r>
          </a:p>
          <a:p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575952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037" y="188258"/>
            <a:ext cx="2070847" cy="20708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286" y="2915491"/>
            <a:ext cx="6718348" cy="33508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2259105"/>
            <a:ext cx="3426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 SQL interpreter for </a:t>
            </a:r>
            <a:r>
              <a:rPr lang="en-US" dirty="0" err="1" smtClean="0"/>
              <a:t>MapReduce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7402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502" y="1909483"/>
            <a:ext cx="6780131" cy="39937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77" y="179295"/>
            <a:ext cx="1524000" cy="152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54942" y="618129"/>
            <a:ext cx="2299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Apache Pig</a:t>
            </a:r>
            <a:endParaRPr lang="uk-UA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3035" y="1402305"/>
            <a:ext cx="318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script language to query HDFS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84280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250" y="470367"/>
            <a:ext cx="2505075" cy="1076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26" y="251292"/>
            <a:ext cx="1381125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75" y="2601725"/>
            <a:ext cx="6305304" cy="35435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1635" y="1704876"/>
            <a:ext cx="3738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Real-Time Queries in Apache Hadoop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953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360" y="385482"/>
            <a:ext cx="1457325" cy="762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98" y="2269597"/>
            <a:ext cx="4046724" cy="1815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658" y="2269597"/>
            <a:ext cx="3802429" cy="1815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470" y="4498881"/>
            <a:ext cx="4246851" cy="18750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4095" y="5113227"/>
            <a:ext cx="349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Runs Everywhere</a:t>
            </a:r>
            <a:endParaRPr lang="uk-UA" sz="36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4095" y="1423637"/>
            <a:ext cx="85943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Engine for large scale data processing. Could be used with Java, Scala and Python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156275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86" y="2509277"/>
            <a:ext cx="3531534" cy="36110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96" y="315725"/>
            <a:ext cx="2090313" cy="625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9563" y="847164"/>
            <a:ext cx="3233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Apache </a:t>
            </a:r>
            <a:r>
              <a:rPr lang="en-US" sz="4000" b="1" dirty="0" err="1" smtClean="0">
                <a:solidFill>
                  <a:schemeClr val="accent1"/>
                </a:solidFill>
              </a:rPr>
              <a:t>Sqoop</a:t>
            </a:r>
            <a:endParaRPr lang="uk-UA" sz="4000" b="1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19" y="1801331"/>
            <a:ext cx="487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SQ</a:t>
            </a:r>
            <a:r>
              <a:rPr lang="en-US" sz="2000" dirty="0"/>
              <a:t>L</a:t>
            </a:r>
            <a:r>
              <a:rPr lang="en-US" sz="2000" dirty="0" smtClean="0"/>
              <a:t> to HAD</a:t>
            </a:r>
            <a:r>
              <a:rPr lang="en-US" sz="2400" dirty="0" smtClean="0"/>
              <a:t>OOP</a:t>
            </a:r>
            <a:r>
              <a:rPr lang="en-US" sz="2000" dirty="0" smtClean="0"/>
              <a:t> – data load tool for RDBMS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75556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459" y="188819"/>
            <a:ext cx="4371975" cy="1047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608" y="1231168"/>
            <a:ext cx="7579380" cy="509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7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374" y="2145926"/>
            <a:ext cx="2028825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48" y="3197038"/>
            <a:ext cx="2581275" cy="1771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5374" y="632012"/>
            <a:ext cx="69521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Other Databases on top of Hadoop</a:t>
            </a:r>
            <a:endParaRPr lang="uk-UA" sz="3600" b="1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2310" y="2208910"/>
            <a:ext cx="368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Column oriented Key</a:t>
            </a:r>
            <a:r>
              <a:rPr lang="en-US" dirty="0"/>
              <a:t>-</a:t>
            </a:r>
            <a:r>
              <a:rPr lang="en-US" dirty="0" smtClean="0"/>
              <a:t>Value </a:t>
            </a:r>
            <a:r>
              <a:rPr lang="en-US" dirty="0" err="1" smtClean="0"/>
              <a:t>datastore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4465261" y="4082863"/>
            <a:ext cx="254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Graph oriented Database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0555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524" y="0"/>
            <a:ext cx="2073088" cy="20730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14" y="2931459"/>
            <a:ext cx="7105167" cy="3079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019" y="2038812"/>
            <a:ext cx="8008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distributed service for collecting, aggregating, transformation and moving large amount of log data 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286821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85" y="552731"/>
            <a:ext cx="3507722" cy="13293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305" y="2953835"/>
            <a:ext cx="4737847" cy="33886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8906" y="2030505"/>
            <a:ext cx="73286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Distributed, real time computation service. Could be used for real time </a:t>
            </a:r>
            <a:r>
              <a:rPr lang="en-US" dirty="0"/>
              <a:t>analytics, online machine learning, continuous computation, distributed RPC, ETL, and more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83264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297" y="404532"/>
            <a:ext cx="1790700" cy="255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1635" y="849885"/>
            <a:ext cx="4933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Apache Zookeeper</a:t>
            </a:r>
            <a:endParaRPr lang="uk-UA" sz="48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5088" y="2232212"/>
            <a:ext cx="522681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Distributed Service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maintaining configuration </a:t>
            </a:r>
            <a:r>
              <a:rPr lang="en-US" sz="2400" dirty="0" smtClean="0"/>
              <a:t>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</a:t>
            </a:r>
            <a:r>
              <a:rPr lang="en-US" sz="2400" dirty="0" smtClean="0"/>
              <a:t>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providing distributed </a:t>
            </a:r>
            <a:r>
              <a:rPr lang="en-US" sz="2400" dirty="0" smtClean="0"/>
              <a:t>synchronization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providing group services</a:t>
            </a:r>
            <a:endParaRPr lang="uk-UA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981635" y="4528014"/>
            <a:ext cx="77785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Service is fault tolerant: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Zookeeper cluster is called “ensemble”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There is one “leader” in an “ensemble”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If “leader” is down a new “leader” is elected with quorum </a:t>
            </a:r>
            <a:endParaRPr lang="uk-UA" sz="2400" dirty="0"/>
          </a:p>
        </p:txBody>
      </p:sp>
    </p:spTree>
    <p:extLst>
      <p:ext uri="{BB962C8B-B14F-4D97-AF65-F5344CB8AC3E}">
        <p14:creationId xmlns:p14="http://schemas.microsoft.com/office/powerpoint/2010/main" val="10042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1976" y="618565"/>
            <a:ext cx="1636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Agenda</a:t>
            </a:r>
            <a:endParaRPr lang="uk-UA" sz="3600" b="1" dirty="0">
              <a:solidFill>
                <a:schemeClr val="accent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02523" y="1788458"/>
            <a:ext cx="6031588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accent1"/>
                </a:solidFill>
              </a:rPr>
              <a:t>Business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accent1"/>
                </a:solidFill>
              </a:rPr>
              <a:t>Hadoop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smtClean="0">
                <a:solidFill>
                  <a:schemeClr val="accent1"/>
                </a:solidFill>
              </a:rPr>
              <a:t>Hadoop Distributives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800" dirty="0" err="1" smtClean="0">
                <a:solidFill>
                  <a:schemeClr val="accent1"/>
                </a:solidFill>
              </a:rPr>
              <a:t>SoftServe</a:t>
            </a:r>
            <a:r>
              <a:rPr lang="en-US" sz="4800" dirty="0" smtClean="0">
                <a:solidFill>
                  <a:schemeClr val="accent1"/>
                </a:solidFill>
              </a:rPr>
              <a:t>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9893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8048" y="205348"/>
            <a:ext cx="2952750" cy="1552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452" y="3322544"/>
            <a:ext cx="4141942" cy="28496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3973" y="1757923"/>
            <a:ext cx="43385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Distributed messaging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Large amount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Durable (messages are persisted on disc)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06228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72553" y="484094"/>
            <a:ext cx="47039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Popular Distributions</a:t>
            </a:r>
            <a:endParaRPr lang="uk-UA" sz="4000" b="1" dirty="0">
              <a:solidFill>
                <a:schemeClr val="accent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61" y="1756522"/>
            <a:ext cx="3790950" cy="10858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428" y="2092464"/>
            <a:ext cx="3476625" cy="1314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58" y="3406914"/>
            <a:ext cx="3705225" cy="12287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9825" y="4785597"/>
            <a:ext cx="2331943" cy="15291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1527" y="3950444"/>
            <a:ext cx="1876425" cy="23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0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833437"/>
            <a:ext cx="7791450" cy="5191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59989" y="268941"/>
            <a:ext cx="60240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schemeClr val="accent1"/>
                </a:solidFill>
              </a:rPr>
              <a:t>The last architecture trends</a:t>
            </a:r>
            <a:endParaRPr lang="uk-UA" sz="4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8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Lambda Architecture</a:t>
            </a:r>
            <a:endParaRPr lang="uk-UA" dirty="0"/>
          </a:p>
        </p:txBody>
      </p:sp>
      <p:pic>
        <p:nvPicPr>
          <p:cNvPr id="1026" name="Picture 2" descr="http://lambda-architecture.net/img/la-overview_sm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67" y="1479175"/>
            <a:ext cx="7278846" cy="4148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350466" y="5628118"/>
            <a:ext cx="244278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350" dirty="0"/>
              <a:t>http://lambda-architecture.net/</a:t>
            </a:r>
            <a:endParaRPr lang="uk-UA" sz="1350" dirty="0"/>
          </a:p>
        </p:txBody>
      </p:sp>
    </p:spTree>
    <p:extLst>
      <p:ext uri="{BB962C8B-B14F-4D97-AF65-F5344CB8AC3E}">
        <p14:creationId xmlns:p14="http://schemas.microsoft.com/office/powerpoint/2010/main" val="1040971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15987"/>
            <a:ext cx="7391400" cy="430887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/>
              <a:t>SoftServe Lambda Architecture Accelerator</a:t>
            </a:r>
            <a:endParaRPr lang="en-US" dirty="0"/>
          </a:p>
        </p:txBody>
      </p:sp>
      <p:sp>
        <p:nvSpPr>
          <p:cNvPr id="29" name="Rectangle 6"/>
          <p:cNvSpPr>
            <a:spLocks noChangeArrowheads="1"/>
          </p:cNvSpPr>
          <p:nvPr/>
        </p:nvSpPr>
        <p:spPr bwMode="auto">
          <a:xfrm>
            <a:off x="0" y="1130477"/>
            <a:ext cx="9143999" cy="1477328"/>
          </a:xfrm>
          <a:prstGeom prst="rect">
            <a:avLst/>
          </a:prstGeom>
          <a:solidFill>
            <a:srgbClr val="0070C0">
              <a:alpha val="76862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Lambda Architecture </a:t>
            </a:r>
            <a:r>
              <a:rPr lang="en-US" altLang="en-US" b="1" dirty="0" smtClean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– is a highly scalable and reliable data processing architecture based on Twitter </a:t>
            </a:r>
            <a:r>
              <a:rPr lang="en-US" altLang="en-US" b="1" dirty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successful </a:t>
            </a:r>
            <a:r>
              <a:rPr lang="en-US" altLang="en-US" b="1" dirty="0" smtClean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experience in Big Data and Analytics</a:t>
            </a:r>
            <a:endParaRPr lang="en-US" altLang="en-US" b="1" dirty="0">
              <a:solidFill>
                <a:srgbClr val="FFFFFF"/>
              </a:solidFill>
              <a:latin typeface="Segoe UI Light" pitchFamily="34" charset="0"/>
              <a:ea typeface="SimSun" pitchFamily="2" charset="-122"/>
            </a:endParaRPr>
          </a:p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b="1" dirty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S</a:t>
            </a:r>
            <a:r>
              <a:rPr lang="en-US" altLang="en-US" b="1" dirty="0" smtClean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upports majority of use cases: Real-time analytics, data </a:t>
            </a:r>
            <a:r>
              <a:rPr lang="en-US" altLang="en-US" b="1" dirty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discovery and business </a:t>
            </a:r>
            <a:r>
              <a:rPr lang="en-US" altLang="en-US" b="1" dirty="0" smtClean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reports</a:t>
            </a:r>
          </a:p>
          <a:p>
            <a:pPr marL="285750" indent="-28575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uk-UA" b="1" dirty="0" err="1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SoftServe’s</a:t>
            </a:r>
            <a:r>
              <a:rPr lang="en-US" altLang="uk-UA" b="1" dirty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 pre-built Lambda Architecture stack accelerates customer’s Time to </a:t>
            </a:r>
            <a:r>
              <a:rPr lang="en-US" altLang="uk-UA" b="1" dirty="0" smtClean="0">
                <a:solidFill>
                  <a:srgbClr val="FFFFFF"/>
                </a:solidFill>
                <a:latin typeface="Segoe UI Light" pitchFamily="34" charset="0"/>
                <a:ea typeface="SimSun" pitchFamily="2" charset="-122"/>
              </a:rPr>
              <a:t>Market to 15-20+ man/month</a:t>
            </a:r>
            <a:endParaRPr lang="en-US" altLang="uk-UA" b="1" dirty="0">
              <a:solidFill>
                <a:srgbClr val="FFFFFF"/>
              </a:solidFill>
              <a:latin typeface="Segoe UI Light" pitchFamily="34" charset="0"/>
              <a:ea typeface="SimSun" pitchFamily="2" charset="-122"/>
            </a:endParaRPr>
          </a:p>
        </p:txBody>
      </p:sp>
      <p:pic>
        <p:nvPicPr>
          <p:cNvPr id="71" name="Picture 3" descr="C:\Users\mvavryk\Desktop\Без-назви-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541" y="1869141"/>
            <a:ext cx="916305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79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s://nhhagen.files.wordpress.com/2013/11/query-log-performance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40" b="42087"/>
          <a:stretch/>
        </p:blipFill>
        <p:spPr bwMode="auto">
          <a:xfrm>
            <a:off x="821124" y="303861"/>
            <a:ext cx="7597000" cy="297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25</a:t>
            </a:fld>
            <a:endParaRPr lang="uk-UA" dirty="0"/>
          </a:p>
        </p:txBody>
      </p:sp>
      <p:sp>
        <p:nvSpPr>
          <p:cNvPr id="9" name="Rectangle 8"/>
          <p:cNvSpPr/>
          <p:nvPr/>
        </p:nvSpPr>
        <p:spPr>
          <a:xfrm>
            <a:off x="228600" y="4263985"/>
            <a:ext cx="419100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prstClr val="black"/>
              </a:solidFill>
              <a:latin typeface="Segoe UI Light" panose="020B0502040204020203" pitchFamily="34" charset="0"/>
            </a:endParaRPr>
          </a:p>
          <a:p>
            <a:r>
              <a:rPr lang="en-US" b="1" dirty="0">
                <a:solidFill>
                  <a:srgbClr val="2C97DE"/>
                </a:solidFill>
                <a:latin typeface="Segoe UI Light" panose="020B0502040204020203" pitchFamily="34" charset="0"/>
              </a:rPr>
              <a:t>Business Goals:</a:t>
            </a:r>
          </a:p>
          <a:p>
            <a:pPr indent="180000">
              <a:buFont typeface="Wingdings" pitchFamily="2" charset="2"/>
              <a:buChar char="ü"/>
            </a:pPr>
            <a:r>
              <a:rPr lang="en-US" sz="1600" dirty="0">
                <a:latin typeface="Segoe UI Light" panose="020B0502040204020203" pitchFamily="34" charset="0"/>
              </a:rPr>
              <a:t> </a:t>
            </a:r>
            <a:r>
              <a:rPr lang="en-US" sz="12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Build a centralized platform for log data analysis which collects data from ~270-300 Web Servers</a:t>
            </a:r>
            <a:endParaRPr lang="en-US" sz="1200" dirty="0">
              <a:solidFill>
                <a:prstClr val="black"/>
              </a:solidFill>
              <a:latin typeface="Segoe UI Light" panose="020B0502040204020203" pitchFamily="34" charset="0"/>
            </a:endParaRPr>
          </a:p>
          <a:p>
            <a:pPr indent="18000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latin typeface="Segoe UI Light" panose="020B0502040204020203" pitchFamily="34" charset="0"/>
              </a:rPr>
              <a:t>  Provide Online Monitoring to answer the question: “What is going on with systems now?”</a:t>
            </a:r>
          </a:p>
          <a:p>
            <a:pPr indent="180000">
              <a:buFont typeface="Wingdings" pitchFamily="2" charset="2"/>
              <a:buChar char="ü"/>
            </a:pPr>
            <a:r>
              <a:rPr lang="en-US" sz="1200" dirty="0">
                <a:solidFill>
                  <a:prstClr val="black"/>
                </a:solidFill>
                <a:latin typeface="Segoe UI Light" panose="020B0502040204020203" pitchFamily="34" charset="0"/>
              </a:rPr>
              <a:t>Provide Retrospective Analytics – strategic management, capacity management/planning, route cause analysis, ad-hoc analysis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9624" y="4595336"/>
            <a:ext cx="4572000" cy="738664"/>
          </a:xfrm>
          <a:prstGeom prst="rect">
            <a:avLst/>
          </a:prstGeom>
          <a:solidFill>
            <a:srgbClr val="2C97DE">
              <a:alpha val="96000"/>
            </a:srgbClr>
          </a:solidFill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</a:rPr>
              <a:t>Business Area:</a:t>
            </a:r>
          </a:p>
          <a:p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Retail industry.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A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leading travel site in a world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-14514" y="3536042"/>
            <a:ext cx="9183098" cy="762000"/>
            <a:chOff x="0" y="4267200"/>
            <a:chExt cx="9144000" cy="762000"/>
          </a:xfrm>
        </p:grpSpPr>
        <p:sp>
          <p:nvSpPr>
            <p:cNvPr id="14" name="Rectangle 13"/>
            <p:cNvSpPr/>
            <p:nvPr/>
          </p:nvSpPr>
          <p:spPr>
            <a:xfrm>
              <a:off x="0" y="4267200"/>
              <a:ext cx="9144000" cy="76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56088" y="4368225"/>
              <a:ext cx="560130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Big Data Lab: Log Management</a:t>
              </a:r>
              <a:endParaRPr lang="uk-UA" sz="32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4421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689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Log Data Analysis Platform Details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26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57200" y="1447800"/>
            <a:ext cx="3200400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659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Key Facts: 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~270-300 Web Servers 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Log Types: HTTPD Access logs, Error logs, Application Server Servlet, OS Service Logs 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~500K events per minute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150GB of data per day</a:t>
            </a:r>
            <a:endParaRPr lang="uk-UA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lvl="1" indent="-180000">
              <a:buFont typeface="Arial"/>
              <a:buChar char="•"/>
            </a:pPr>
            <a:endParaRPr lang="en-US" sz="16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lvl="1" indent="-180000">
              <a:buFont typeface="Arial"/>
              <a:buChar char="•"/>
            </a:pPr>
            <a:endParaRPr lang="en-US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rgbClr val="00659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Technologies: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Flume</a:t>
            </a:r>
            <a:endParaRPr lang="en-US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Hadoop/HDFS, MapReduce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Hive, Impala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Oozie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 err="1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Elasticsearch</a:t>
            </a: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, Kibana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MicroStrategy Analytics platform</a:t>
            </a:r>
          </a:p>
          <a:p>
            <a:pPr marL="432000" lvl="1" indent="-180000">
              <a:buFont typeface="Arial"/>
              <a:buChar char="•"/>
            </a:pPr>
            <a:endParaRPr lang="en-US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371600"/>
            <a:ext cx="5143499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0143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 Architecture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27</a:t>
            </a:fld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06" y="960104"/>
            <a:ext cx="7432111" cy="53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13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28</a:t>
            </a:fld>
            <a:endParaRPr lang="uk-UA" dirty="0"/>
          </a:p>
        </p:txBody>
      </p:sp>
      <p:sp>
        <p:nvSpPr>
          <p:cNvPr id="5" name="AutoShape 2" descr="https://confluence.softserveinc.com/download/attachments/101056821/AR%201.png?version=1&amp;modificationDate=1384426471303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AutoShape 6" descr="https://confluence.softserveinc.com/download/attachments/101056821/AR%201.png?version=1&amp;modificationDate=1384426471303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225425" y="4178300"/>
            <a:ext cx="4130675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prstClr val="black"/>
              </a:solidFill>
              <a:latin typeface="Segoe UI Light" panose="020B0502040204020203" pitchFamily="34" charset="0"/>
            </a:endParaRPr>
          </a:p>
          <a:p>
            <a:r>
              <a:rPr lang="en-US" sz="1600" b="1" dirty="0">
                <a:solidFill>
                  <a:srgbClr val="2C97DE"/>
                </a:solidFill>
                <a:latin typeface="Segoe UI Light" panose="020B0502040204020203" pitchFamily="34" charset="0"/>
              </a:rPr>
              <a:t>Business Goals:</a:t>
            </a:r>
          </a:p>
          <a:p>
            <a:pPr indent="18000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Build </a:t>
            </a:r>
            <a:r>
              <a:rPr lang="en-US" sz="1200" dirty="0">
                <a:solidFill>
                  <a:prstClr val="black"/>
                </a:solidFill>
                <a:latin typeface="Segoe UI Light" panose="020B0502040204020203" pitchFamily="34" charset="0"/>
              </a:rPr>
              <a:t>in-house Analytics Platform for ROI measurement and performance analysis of every product and feature delivered by the </a:t>
            </a:r>
            <a:r>
              <a:rPr lang="en-US" sz="12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e-commerce platform</a:t>
            </a:r>
            <a:r>
              <a:rPr lang="en-US" sz="1200" dirty="0">
                <a:solidFill>
                  <a:prstClr val="black"/>
                </a:solidFill>
                <a:latin typeface="Segoe UI Light" panose="020B0502040204020203" pitchFamily="34" charset="0"/>
              </a:rPr>
              <a:t>;</a:t>
            </a:r>
          </a:p>
          <a:p>
            <a:pPr indent="18000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Provide the </a:t>
            </a:r>
            <a:r>
              <a:rPr lang="en-US" sz="1200" dirty="0">
                <a:solidFill>
                  <a:prstClr val="black"/>
                </a:solidFill>
                <a:latin typeface="Segoe UI Light" panose="020B0502040204020203" pitchFamily="34" charset="0"/>
              </a:rPr>
              <a:t>ability to understand how end-users are interacting with service content, products, and features on sites;</a:t>
            </a:r>
          </a:p>
          <a:p>
            <a:pPr indent="18000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Do clickstream analysis; </a:t>
            </a:r>
            <a:endParaRPr lang="en-US" sz="1200" dirty="0">
              <a:solidFill>
                <a:prstClr val="black"/>
              </a:solidFill>
              <a:latin typeface="Segoe UI Light" panose="020B0502040204020203" pitchFamily="34" charset="0"/>
            </a:endParaRPr>
          </a:p>
          <a:p>
            <a:pPr indent="180000">
              <a:buFont typeface="Wingdings" pitchFamily="2" charset="2"/>
              <a:buChar char="ü"/>
            </a:pPr>
            <a:r>
              <a:rPr lang="en-US" sz="12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Perform </a:t>
            </a:r>
            <a:r>
              <a:rPr lang="en-US" sz="1200" dirty="0">
                <a:solidFill>
                  <a:prstClr val="black"/>
                </a:solidFill>
                <a:latin typeface="Segoe UI Light" panose="020B0502040204020203" pitchFamily="34" charset="0"/>
              </a:rPr>
              <a:t>A/B Testing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4445337"/>
            <a:ext cx="4572000" cy="1015663"/>
          </a:xfrm>
          <a:prstGeom prst="rect">
            <a:avLst/>
          </a:prstGeom>
          <a:solidFill>
            <a:srgbClr val="2C97DE"/>
          </a:solidFill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</a:rPr>
              <a:t>Business Area: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Retail. 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A platform for e-commerce and collecting feedbacks from customers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pic>
        <p:nvPicPr>
          <p:cNvPr id="9" name="Picture 4" descr="Onlineshopping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65" y="-1601950"/>
            <a:ext cx="9176129" cy="51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-26399" y="3429000"/>
            <a:ext cx="9183099" cy="762000"/>
            <a:chOff x="0" y="4267200"/>
            <a:chExt cx="9144000" cy="762000"/>
          </a:xfrm>
        </p:grpSpPr>
        <p:sp>
          <p:nvSpPr>
            <p:cNvPr id="11" name="Rectangle 10"/>
            <p:cNvSpPr/>
            <p:nvPr/>
          </p:nvSpPr>
          <p:spPr>
            <a:xfrm>
              <a:off x="0" y="4267200"/>
              <a:ext cx="9144000" cy="76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5813" y="4368225"/>
              <a:ext cx="7814823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Case Study </a:t>
              </a:r>
              <a:r>
                <a:rPr lang="en-US" sz="32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#1: </a:t>
              </a:r>
              <a:r>
                <a:rPr lang="en-US" sz="3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Clickstream for retail website </a:t>
              </a:r>
              <a:endParaRPr lang="uk-UA" sz="32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2045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09600" y="1481336"/>
            <a:ext cx="7924800" cy="20643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Architectural Decisions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29</a:t>
            </a:fld>
            <a:endParaRPr lang="uk-UA" dirty="0"/>
          </a:p>
        </p:txBody>
      </p:sp>
      <p:sp>
        <p:nvSpPr>
          <p:cNvPr id="12" name="TextBox 11"/>
          <p:cNvSpPr txBox="1"/>
          <p:nvPr/>
        </p:nvSpPr>
        <p:spPr>
          <a:xfrm>
            <a:off x="906955" y="1557536"/>
            <a:ext cx="7398845" cy="2237536"/>
          </a:xfrm>
          <a:prstGeom prst="rect">
            <a:avLst/>
          </a:prstGeom>
          <a:noFill/>
        </p:spPr>
        <p:txBody>
          <a:bodyPr wrap="square" lIns="91440" numCol="2" rtlCol="0">
            <a:spAutoFit/>
          </a:bodyPr>
          <a:lstStyle/>
          <a:p>
            <a:pPr marL="108000" lvl="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/>
            </a:pPr>
            <a:r>
              <a:rPr lang="en-US" sz="1700" b="1" dirty="0" smtClean="0">
                <a:latin typeface="Segoe UI Light" panose="020B0502040204020203" pitchFamily="34" charset="0"/>
              </a:rPr>
              <a:t>Volume (45 </a:t>
            </a:r>
            <a:r>
              <a:rPr lang="en-US" sz="1700" b="1" dirty="0">
                <a:latin typeface="Segoe UI Light" panose="020B0502040204020203" pitchFamily="34" charset="0"/>
              </a:rPr>
              <a:t>TB)</a:t>
            </a:r>
          </a:p>
          <a:p>
            <a:pPr marL="108000" lvl="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Sources (Semi-structured 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- JSON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)</a:t>
            </a:r>
          </a:p>
          <a:p>
            <a:pPr marL="108000" lvl="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/>
            </a:pPr>
            <a:r>
              <a:rPr lang="en-US" sz="1700" b="1" dirty="0">
                <a:latin typeface="Segoe UI Light" panose="020B0502040204020203" pitchFamily="34" charset="0"/>
              </a:rPr>
              <a:t>Throughput (&gt; 20K/sec)</a:t>
            </a:r>
          </a:p>
          <a:p>
            <a:pPr marL="108000" lvl="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Latency 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(1 hour/real-time)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</a:endParaRPr>
          </a:p>
          <a:p>
            <a:pPr marL="10800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/>
            </a:pPr>
            <a:r>
              <a:rPr lang="en-US" sz="1700" b="1" dirty="0">
                <a:latin typeface="Segoe UI Light" panose="020B0502040204020203" pitchFamily="34" charset="0"/>
              </a:rPr>
              <a:t>Extensibility (Custom tags)</a:t>
            </a:r>
          </a:p>
          <a:p>
            <a:pPr marL="108000" lvl="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Data Quality 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(Not critical)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</a:endParaRPr>
          </a:p>
          <a:p>
            <a:pPr marL="108000" lvl="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</a:pPr>
            <a:endParaRPr lang="en-US" sz="170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</a:endParaRPr>
          </a:p>
          <a:p>
            <a:pPr marL="108000" lvl="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</a:pPr>
            <a:r>
              <a:rPr lang="uk-UA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Reliability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(24/7)</a:t>
            </a:r>
          </a:p>
          <a:p>
            <a:pPr marL="10800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Security (Multitenancy)</a:t>
            </a:r>
          </a:p>
          <a:p>
            <a:pPr marL="10800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/>
            </a:pPr>
            <a:r>
              <a:rPr lang="en-US" sz="1700" b="1" dirty="0">
                <a:latin typeface="Segoe UI Light" panose="020B0502040204020203" pitchFamily="34" charset="0"/>
              </a:rPr>
              <a:t>Self-Service (Canned reports, Data science)</a:t>
            </a:r>
          </a:p>
          <a:p>
            <a:pPr marL="10800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/>
            </a:pP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Cost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(The less the better 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sym typeface="Wingdings" panose="05000000000000000000" pitchFamily="2" charset="2"/>
              </a:rPr>
              <a:t></a:t>
            </a: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)</a:t>
            </a:r>
          </a:p>
          <a:p>
            <a:pPr marL="108000" indent="-180000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Font typeface="Calibri" pitchFamily="34" charset="0"/>
              <a:buChar char="▪"/>
              <a:defRPr/>
            </a:pPr>
            <a:r>
              <a:rPr lang="en-US" sz="17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Constraints </a:t>
            </a:r>
            <a:r>
              <a:rPr lang="en-US" sz="17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(Public Cloud)</a:t>
            </a:r>
            <a:endParaRPr lang="en-US" sz="17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</a:endParaRPr>
          </a:p>
          <a:p>
            <a:pPr indent="-285750">
              <a:buClr>
                <a:srgbClr val="6E96D5"/>
              </a:buClr>
            </a:pPr>
            <a:endParaRPr lang="en-US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0240" y="1066800"/>
            <a:ext cx="2197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buClr>
                <a:srgbClr val="6E96D5"/>
              </a:buClr>
            </a:pPr>
            <a:r>
              <a:rPr lang="en-US" b="1" dirty="0">
                <a:solidFill>
                  <a:srgbClr val="2C97DE"/>
                </a:solidFill>
                <a:latin typeface="Segoe UI Light" panose="020B0502040204020203" pitchFamily="34" charset="0"/>
              </a:rPr>
              <a:t>Architecture Drivers: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419600" y="3886200"/>
            <a:ext cx="1894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285750">
              <a:buClr>
                <a:srgbClr val="6E96D5"/>
              </a:buClr>
            </a:pPr>
            <a:r>
              <a:rPr lang="en-US" b="1" dirty="0" smtClean="0">
                <a:solidFill>
                  <a:srgbClr val="2C97DE"/>
                </a:solidFill>
                <a:latin typeface="Segoe UI Light" panose="020B0502040204020203" pitchFamily="34" charset="0"/>
              </a:rPr>
              <a:t>Technology Stack:</a:t>
            </a:r>
            <a:endParaRPr lang="en-US" b="1" dirty="0">
              <a:solidFill>
                <a:srgbClr val="2C97DE"/>
              </a:solidFill>
              <a:latin typeface="Segoe UI Light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71600" y="4684693"/>
            <a:ext cx="2362200" cy="954107"/>
          </a:xfrm>
          <a:prstGeom prst="rect">
            <a:avLst/>
          </a:prstGeom>
          <a:solidFill>
            <a:schemeClr val="bg1"/>
          </a:solidFill>
        </p:spPr>
        <p:txBody>
          <a:bodyPr wrap="square" lIns="91440" rtlCol="0">
            <a:spAutoFit/>
          </a:bodyPr>
          <a:lstStyle>
            <a:defPPr>
              <a:defRPr lang="en-US"/>
            </a:defPPr>
            <a:lvl2pPr marL="360000" lvl="1" indent="-180000">
              <a:buClr>
                <a:srgbClr val="0070C0"/>
              </a:buClr>
              <a:buFont typeface="Arial" panose="020B0604020202020204" pitchFamily="34" charset="0"/>
              <a:buChar char="•"/>
              <a:defRPr sz="1400">
                <a:latin typeface="Segoe UI Light" panose="020B0502040204020203" pitchFamily="34" charset="0"/>
              </a:defRPr>
            </a:lvl2pPr>
          </a:lstStyle>
          <a:p>
            <a:pPr algn="ctr"/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Lambda  </a:t>
            </a:r>
            <a:endParaRPr lang="en-US" sz="28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Architecture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0" y="4343400"/>
            <a:ext cx="3926114" cy="21390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91440" rtlCol="0">
            <a:spAutoFit/>
          </a:bodyPr>
          <a:lstStyle/>
          <a:p>
            <a:pPr marL="360000" lvl="1" indent="-1800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Segoe UI Light" panose="020B0502040204020203" pitchFamily="34" charset="0"/>
              </a:rPr>
              <a:t>Apache Kafka</a:t>
            </a:r>
          </a:p>
          <a:p>
            <a:pPr marL="360000" lvl="1" indent="-1800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Segoe UI Light" panose="020B0502040204020203" pitchFamily="34" charset="0"/>
              </a:rPr>
              <a:t>Apache Storm</a:t>
            </a:r>
          </a:p>
          <a:p>
            <a:pPr marL="360000" lvl="1" indent="-1800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Segoe UI Light" panose="020B0502040204020203" pitchFamily="34" charset="0"/>
              </a:rPr>
              <a:t>Amazon </a:t>
            </a:r>
            <a:r>
              <a:rPr lang="en-US" sz="1700" dirty="0">
                <a:latin typeface="Segoe UI Light" panose="020B0502040204020203" pitchFamily="34" charset="0"/>
              </a:rPr>
              <a:t>S3</a:t>
            </a:r>
          </a:p>
          <a:p>
            <a:pPr marL="360000" lvl="1" indent="-1800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Segoe UI Light" panose="020B0502040204020203" pitchFamily="34" charset="0"/>
              </a:rPr>
              <a:t>Hadoop/HDFS, MapReduce (CDH 5)</a:t>
            </a:r>
          </a:p>
          <a:p>
            <a:pPr marL="360000" lvl="1" indent="-1800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dirty="0" err="1" smtClean="0">
                <a:latin typeface="Segoe UI Light" panose="020B0502040204020203" pitchFamily="34" charset="0"/>
              </a:rPr>
              <a:t>HBase</a:t>
            </a:r>
            <a:endParaRPr lang="en-US" sz="1700" dirty="0" smtClean="0">
              <a:latin typeface="Segoe UI Light" panose="020B0502040204020203" pitchFamily="34" charset="0"/>
            </a:endParaRPr>
          </a:p>
          <a:p>
            <a:pPr marL="360000" lvl="1" indent="-1800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Segoe UI Light" panose="020B0502040204020203" pitchFamily="34" charset="0"/>
              </a:rPr>
              <a:t>Oozie, </a:t>
            </a:r>
            <a:r>
              <a:rPr lang="en-US" sz="1700" dirty="0" err="1" smtClean="0">
                <a:latin typeface="Segoe UI Light" panose="020B0502040204020203" pitchFamily="34" charset="0"/>
              </a:rPr>
              <a:t>Zookeper</a:t>
            </a:r>
            <a:endParaRPr lang="en-US" sz="1700" dirty="0" smtClean="0">
              <a:latin typeface="Segoe UI Light" panose="020B0502040204020203" pitchFamily="34" charset="0"/>
            </a:endParaRPr>
          </a:p>
          <a:p>
            <a:pPr marL="360000" lvl="1" indent="-180000"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lang="en-US" sz="1700" dirty="0" smtClean="0">
                <a:latin typeface="Segoe UI Light" panose="020B0502040204020203" pitchFamily="34" charset="0"/>
              </a:rPr>
              <a:t>Cloudera Manager</a:t>
            </a:r>
          </a:p>
          <a:p>
            <a:pPr marL="360000" lvl="1" indent="-180000"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sz="1400" dirty="0">
              <a:latin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689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1976" y="618565"/>
            <a:ext cx="4050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Presentation drivers</a:t>
            </a:r>
            <a:endParaRPr lang="uk-UA" sz="3600" b="1" dirty="0">
              <a:solidFill>
                <a:schemeClr val="accent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2523" y="1788458"/>
            <a:ext cx="696229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Hadoop competence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Hadoop isn’t </a:t>
            </a:r>
            <a:r>
              <a:rPr lang="en-US" sz="3600" dirty="0" err="1" smtClean="0">
                <a:solidFill>
                  <a:schemeClr val="accent1"/>
                </a:solidFill>
              </a:rPr>
              <a:t>MapReduce</a:t>
            </a:r>
            <a:r>
              <a:rPr lang="en-US" sz="3600" dirty="0" smtClean="0">
                <a:solidFill>
                  <a:schemeClr val="accent1"/>
                </a:solidFill>
              </a:rPr>
              <a:t>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Components for solution building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uk-UA" sz="3600" dirty="0"/>
          </a:p>
        </p:txBody>
      </p:sp>
    </p:spTree>
    <p:extLst>
      <p:ext uri="{BB962C8B-B14F-4D97-AF65-F5344CB8AC3E}">
        <p14:creationId xmlns:p14="http://schemas.microsoft.com/office/powerpoint/2010/main" val="3282886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 Architecture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30</a:t>
            </a:fld>
            <a:endParaRPr lang="uk-U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0"/>
            <a:ext cx="8950120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68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offshorebusinessprocessing.com/offshoring-outsourcing-jobs/images/retail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4" r="42732"/>
          <a:stretch/>
        </p:blipFill>
        <p:spPr bwMode="auto">
          <a:xfrm>
            <a:off x="307975" y="228600"/>
            <a:ext cx="4467225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31</a:t>
            </a:fld>
            <a:endParaRPr lang="uk-UA" dirty="0"/>
          </a:p>
        </p:txBody>
      </p:sp>
      <p:sp>
        <p:nvSpPr>
          <p:cNvPr id="5" name="AutoShape 2" descr="https://confluence.softserveinc.com/download/attachments/101056821/AR%201.png?version=1&amp;modificationDate=1384426471303&amp;api=v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6" name="AutoShape 6" descr="https://confluence.softserveinc.com/download/attachments/101056821/AR%201.png?version=1&amp;modificationDate=1384426471303&amp;api=v2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225425" y="4178300"/>
            <a:ext cx="41306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prstClr val="black"/>
              </a:solidFill>
              <a:latin typeface="Segoe UI Light" panose="020B0502040204020203" pitchFamily="34" charset="0"/>
            </a:endParaRPr>
          </a:p>
          <a:p>
            <a:r>
              <a:rPr lang="en-US" sz="1600" b="1" dirty="0">
                <a:solidFill>
                  <a:srgbClr val="2C97DE"/>
                </a:solidFill>
                <a:latin typeface="Segoe UI Light" panose="020B0502040204020203" pitchFamily="34" charset="0"/>
              </a:rPr>
              <a:t>Business Goals</a:t>
            </a:r>
            <a:r>
              <a:rPr lang="en-US" sz="1600" b="1" dirty="0" smtClean="0">
                <a:solidFill>
                  <a:srgbClr val="2C97DE"/>
                </a:solidFill>
                <a:latin typeface="Segoe UI Light" panose="020B0502040204020203" pitchFamily="34" charset="0"/>
              </a:rPr>
              <a:t>:</a:t>
            </a:r>
          </a:p>
          <a:p>
            <a:pPr indent="180000">
              <a:buFont typeface="Wingdings" pitchFamily="2" charset="2"/>
              <a:buChar char="ü"/>
            </a:pPr>
            <a:r>
              <a:rPr lang="en-US" sz="14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In-house Web Analytics </a:t>
            </a:r>
            <a:r>
              <a:rPr lang="en-US" sz="1400" dirty="0">
                <a:solidFill>
                  <a:prstClr val="black"/>
                </a:solidFill>
                <a:latin typeface="Segoe UI Light" panose="020B0502040204020203" pitchFamily="34" charset="0"/>
              </a:rPr>
              <a:t>Platform for </a:t>
            </a:r>
            <a:r>
              <a:rPr lang="en-US" sz="14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Conversion Funnel Analysis, marketing campaign optimization, user behavior analytics (based on server logs analysis, page tagging, external data);</a:t>
            </a:r>
          </a:p>
          <a:p>
            <a:pPr indent="180000">
              <a:buFont typeface="Wingdings" pitchFamily="2" charset="2"/>
              <a:buChar char="ü"/>
            </a:pPr>
            <a:endParaRPr lang="en-US" sz="1400" dirty="0">
              <a:solidFill>
                <a:prstClr val="black"/>
              </a:solidFill>
              <a:latin typeface="Segoe UI Light" panose="020B0502040204020203" pitchFamily="34" charset="0"/>
            </a:endParaRPr>
          </a:p>
          <a:p>
            <a:pPr indent="180000">
              <a:buFont typeface="Wingdings" pitchFamily="2" charset="2"/>
              <a:buChar char="ü"/>
            </a:pPr>
            <a:r>
              <a:rPr lang="en-US" sz="14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Perform </a:t>
            </a:r>
            <a:r>
              <a:rPr lang="en-US" sz="1400" dirty="0">
                <a:solidFill>
                  <a:prstClr val="black"/>
                </a:solidFill>
                <a:latin typeface="Segoe UI Light" panose="020B0502040204020203" pitchFamily="34" charset="0"/>
              </a:rPr>
              <a:t>A/B </a:t>
            </a:r>
            <a:r>
              <a:rPr lang="en-US" sz="1400" dirty="0" smtClean="0">
                <a:solidFill>
                  <a:prstClr val="black"/>
                </a:solidFill>
                <a:latin typeface="Segoe UI Light" panose="020B0502040204020203" pitchFamily="34" charset="0"/>
              </a:rPr>
              <a:t>Testing, platform feature usage analysis </a:t>
            </a:r>
            <a:endParaRPr lang="en-US" sz="1400" dirty="0">
              <a:solidFill>
                <a:prstClr val="black"/>
              </a:solidFill>
              <a:latin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2000" y="4445337"/>
            <a:ext cx="4572000" cy="1569660"/>
          </a:xfrm>
          <a:prstGeom prst="rect">
            <a:avLst/>
          </a:prstGeom>
          <a:solidFill>
            <a:srgbClr val="2C97DE"/>
          </a:solidFill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</a:rPr>
              <a:t>Business Area: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Retail. The world's largest digital coupon marketplace. The company owns the largest coupon sites in the US, UK, Germany, Netherlands, France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-26399" y="3429000"/>
            <a:ext cx="9183099" cy="762000"/>
            <a:chOff x="0" y="4267200"/>
            <a:chExt cx="9144000" cy="762000"/>
          </a:xfrm>
        </p:grpSpPr>
        <p:sp>
          <p:nvSpPr>
            <p:cNvPr id="11" name="Rectangle 10"/>
            <p:cNvSpPr/>
            <p:nvPr/>
          </p:nvSpPr>
          <p:spPr>
            <a:xfrm>
              <a:off x="0" y="4267200"/>
              <a:ext cx="9144000" cy="7620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35813" y="4368225"/>
              <a:ext cx="653826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Case Study </a:t>
              </a:r>
              <a:r>
                <a:rPr lang="en-US" sz="32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#2: </a:t>
              </a:r>
              <a:r>
                <a:rPr lang="en-US" sz="3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Coupon Marketplace </a:t>
              </a:r>
              <a:endParaRPr lang="uk-UA" sz="32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pic>
        <p:nvPicPr>
          <p:cNvPr id="13" name="Picture 18" descr="http://duracleanoffarmingtonmi.com/images/specials_ic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52400"/>
            <a:ext cx="417195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876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Picture 18" descr="http://duracleanoffarmingtonmi.com/images/specials_i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764" y="1981200"/>
            <a:ext cx="4171950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04800" y="1066800"/>
            <a:ext cx="4876800" cy="518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559713"/>
            <a:ext cx="6184900" cy="4308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Coupon Marketplace: Project Details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32</a:t>
            </a:fld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602714" y="1296174"/>
            <a:ext cx="442648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659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Project </a:t>
            </a:r>
            <a:r>
              <a:rPr lang="en-US" b="1" dirty="0">
                <a:solidFill>
                  <a:srgbClr val="00659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Facts: 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500 </a:t>
            </a: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million </a:t>
            </a: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visits a year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25TB+ HP </a:t>
            </a:r>
            <a:r>
              <a:rPr lang="en-US" sz="1600" dirty="0" err="1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Vertica</a:t>
            </a: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Data Warehouse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50TB+ </a:t>
            </a:r>
            <a:r>
              <a:rPr lang="en-US" sz="1600" dirty="0" err="1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Hadoop</a:t>
            </a: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Cluster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Near-Real time data visualization</a:t>
            </a:r>
          </a:p>
          <a:p>
            <a:endParaRPr lang="en-US" b="1" dirty="0">
              <a:solidFill>
                <a:srgbClr val="00659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b="1" dirty="0" smtClean="0">
                <a:solidFill>
                  <a:srgbClr val="00659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Technology Stack: </a:t>
            </a:r>
            <a:endParaRPr lang="en-US" sz="1600" b="1" dirty="0">
              <a:solidFill>
                <a:srgbClr val="006591"/>
              </a:solidFill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Hadoop </a:t>
            </a: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Cluster (Amazon EMR) /Hive/Hue/MapReduce/Flume/Spark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HP Vertica, MySQL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Python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Tableau</a:t>
            </a:r>
            <a:endParaRPr lang="en-US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indent="-180000">
              <a:buFont typeface="Arial"/>
              <a:buChar char="•"/>
            </a:pPr>
            <a:endParaRPr lang="en-US" sz="1600" dirty="0" smtClean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1600" b="1" dirty="0" smtClean="0">
                <a:solidFill>
                  <a:srgbClr val="00659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Major </a:t>
            </a:r>
            <a:r>
              <a:rPr lang="en-US" sz="1600" b="1" dirty="0">
                <a:solidFill>
                  <a:srgbClr val="006591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Activities: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Near-Real time data integration processes design and implementation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Hadoop cluster optimization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Warehouse re-design and optimization</a:t>
            </a:r>
          </a:p>
          <a:p>
            <a:pPr marL="432000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Science algorithms </a:t>
            </a: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design</a:t>
            </a:r>
            <a:endParaRPr lang="en-US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11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7828792" cy="4308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Coupon </a:t>
            </a:r>
            <a:r>
              <a:rPr lang="en-US" dirty="0"/>
              <a:t>Web Analytics Platform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33</a:t>
            </a:fld>
            <a:endParaRPr lang="uk-UA" dirty="0"/>
          </a:p>
        </p:txBody>
      </p:sp>
      <p:sp>
        <p:nvSpPr>
          <p:cNvPr id="125" name="Can 124"/>
          <p:cNvSpPr/>
          <p:nvPr/>
        </p:nvSpPr>
        <p:spPr>
          <a:xfrm>
            <a:off x="3909604" y="16480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450124" y="886039"/>
            <a:ext cx="2895600" cy="1726287"/>
            <a:chOff x="304800" y="3352800"/>
            <a:chExt cx="2895600" cy="1726287"/>
          </a:xfrm>
        </p:grpSpPr>
        <p:grpSp>
          <p:nvGrpSpPr>
            <p:cNvPr id="127" name="Group 126"/>
            <p:cNvGrpSpPr/>
            <p:nvPr/>
          </p:nvGrpSpPr>
          <p:grpSpPr>
            <a:xfrm>
              <a:off x="304800" y="3352800"/>
              <a:ext cx="2895600" cy="1694689"/>
              <a:chOff x="304800" y="3352800"/>
              <a:chExt cx="2895600" cy="1694689"/>
            </a:xfrm>
          </p:grpSpPr>
          <p:sp>
            <p:nvSpPr>
              <p:cNvPr id="137" name="Rounded Rectangle 136"/>
              <p:cNvSpPr/>
              <p:nvPr/>
            </p:nvSpPr>
            <p:spPr>
              <a:xfrm>
                <a:off x="304800" y="3483794"/>
                <a:ext cx="2895600" cy="1563695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Coupon Web-Site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38" name="Picture 2" descr="Web HTML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3528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8" name="Group 127"/>
            <p:cNvGrpSpPr/>
            <p:nvPr/>
          </p:nvGrpSpPr>
          <p:grpSpPr>
            <a:xfrm>
              <a:off x="1371600" y="3962400"/>
              <a:ext cx="685800" cy="685800"/>
              <a:chOff x="381000" y="4953000"/>
              <a:chExt cx="685800" cy="685800"/>
            </a:xfrm>
          </p:grpSpPr>
          <p:pic>
            <p:nvPicPr>
              <p:cNvPr id="134" name="Picture 13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4953000"/>
                <a:ext cx="533400" cy="533400"/>
              </a:xfrm>
              <a:prstGeom prst="rect">
                <a:avLst/>
              </a:prstGeom>
            </p:spPr>
          </p:pic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5029200"/>
                <a:ext cx="533400" cy="533400"/>
              </a:xfrm>
              <a:prstGeom prst="rect">
                <a:avLst/>
              </a:prstGeom>
            </p:spPr>
          </p:pic>
          <p:pic>
            <p:nvPicPr>
              <p:cNvPr id="136" name="Picture 13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" y="5105400"/>
                <a:ext cx="533400" cy="533400"/>
              </a:xfrm>
              <a:prstGeom prst="rect">
                <a:avLst/>
              </a:prstGeom>
            </p:spPr>
          </p:pic>
        </p:grpSp>
        <p:pic>
          <p:nvPicPr>
            <p:cNvPr id="129" name="Picture 1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3962400"/>
              <a:ext cx="685800" cy="685800"/>
            </a:xfrm>
            <a:prstGeom prst="rect">
              <a:avLst/>
            </a:prstGeom>
          </p:spPr>
        </p:pic>
        <p:pic>
          <p:nvPicPr>
            <p:cNvPr id="130" name="Picture 12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" y="4038600"/>
              <a:ext cx="533400" cy="533400"/>
            </a:xfrm>
            <a:prstGeom prst="rect">
              <a:avLst/>
            </a:prstGeom>
          </p:spPr>
        </p:pic>
        <p:sp>
          <p:nvSpPr>
            <p:cNvPr id="131" name="Rectangle 130"/>
            <p:cNvSpPr/>
            <p:nvPr/>
          </p:nvSpPr>
          <p:spPr>
            <a:xfrm>
              <a:off x="304800" y="4648200"/>
              <a:ext cx="10668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/>
                <a:t>JS Libs</a:t>
              </a:r>
              <a:endParaRPr lang="en-US" sz="1100" dirty="0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1182564" y="4724400"/>
              <a:ext cx="10668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/>
                <a:t>Web Logs</a:t>
              </a:r>
              <a:endParaRPr lang="en-US" sz="1100" dirty="0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2005624" y="4648200"/>
              <a:ext cx="10668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/>
                <a:t>Operational</a:t>
              </a:r>
            </a:p>
            <a:p>
              <a:pPr algn="ctr"/>
              <a:r>
                <a:rPr lang="en-US" sz="1100" dirty="0" smtClean="0"/>
                <a:t>databases</a:t>
              </a:r>
              <a:endParaRPr lang="en-US" sz="1100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450124" y="2791039"/>
            <a:ext cx="2895600" cy="1726287"/>
            <a:chOff x="304800" y="3352800"/>
            <a:chExt cx="2895600" cy="1726287"/>
          </a:xfrm>
        </p:grpSpPr>
        <p:grpSp>
          <p:nvGrpSpPr>
            <p:cNvPr id="140" name="Group 139"/>
            <p:cNvGrpSpPr/>
            <p:nvPr/>
          </p:nvGrpSpPr>
          <p:grpSpPr>
            <a:xfrm>
              <a:off x="304800" y="3352800"/>
              <a:ext cx="2895600" cy="1726287"/>
              <a:chOff x="304800" y="3352800"/>
              <a:chExt cx="2895600" cy="1726287"/>
            </a:xfrm>
          </p:grpSpPr>
          <p:sp>
            <p:nvSpPr>
              <p:cNvPr id="150" name="Rounded Rectangle 149"/>
              <p:cNvSpPr/>
              <p:nvPr/>
            </p:nvSpPr>
            <p:spPr>
              <a:xfrm>
                <a:off x="304800" y="3462528"/>
                <a:ext cx="2895600" cy="1616559"/>
              </a:xfrm>
              <a:prstGeom prst="roundRect">
                <a:avLst/>
              </a:prstGeom>
              <a:noFill/>
              <a:ln>
                <a:solidFill>
                  <a:schemeClr val="accent1">
                    <a:shade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dirty="0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Coupon Web-Site</a:t>
                </a:r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51" name="Picture 2" descr="Web HTML icon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400" y="3352800"/>
                <a:ext cx="304800" cy="304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1" name="Group 140"/>
            <p:cNvGrpSpPr/>
            <p:nvPr/>
          </p:nvGrpSpPr>
          <p:grpSpPr>
            <a:xfrm>
              <a:off x="1371600" y="3962400"/>
              <a:ext cx="685800" cy="685800"/>
              <a:chOff x="381000" y="4953000"/>
              <a:chExt cx="685800" cy="685800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000" y="4953000"/>
                <a:ext cx="533400" cy="53340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7200" y="5029200"/>
                <a:ext cx="533400" cy="53340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400" y="5105400"/>
                <a:ext cx="533400" cy="533400"/>
              </a:xfrm>
              <a:prstGeom prst="rect">
                <a:avLst/>
              </a:prstGeom>
            </p:spPr>
          </p:pic>
        </p:grpSp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3962400"/>
              <a:ext cx="685800" cy="685800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" y="4038600"/>
              <a:ext cx="533400" cy="533400"/>
            </a:xfrm>
            <a:prstGeom prst="rect">
              <a:avLst/>
            </a:prstGeom>
          </p:spPr>
        </p:pic>
        <p:sp>
          <p:nvSpPr>
            <p:cNvPr id="144" name="Rectangle 143"/>
            <p:cNvSpPr/>
            <p:nvPr/>
          </p:nvSpPr>
          <p:spPr>
            <a:xfrm>
              <a:off x="304800" y="4648200"/>
              <a:ext cx="10668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/>
                <a:t>JS Libs</a:t>
              </a:r>
              <a:endParaRPr lang="en-US" sz="1100" dirty="0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1182564" y="4724400"/>
              <a:ext cx="1066800" cy="261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/>
                <a:t>Web Logs</a:t>
              </a:r>
              <a:endParaRPr lang="en-US" sz="1100" dirty="0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005624" y="4648200"/>
              <a:ext cx="10668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/>
                <a:t>Operational</a:t>
              </a:r>
            </a:p>
            <a:p>
              <a:pPr algn="ctr"/>
              <a:r>
                <a:rPr lang="en-US" sz="1100" dirty="0" smtClean="0"/>
                <a:t>databases</a:t>
              </a:r>
              <a:endParaRPr lang="en-US" sz="1100" dirty="0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436469" y="4696039"/>
            <a:ext cx="2895600" cy="1609589"/>
            <a:chOff x="304800" y="3352800"/>
            <a:chExt cx="2895600" cy="1609589"/>
          </a:xfrm>
        </p:grpSpPr>
        <p:sp>
          <p:nvSpPr>
            <p:cNvPr id="153" name="Rounded Rectangle 152"/>
            <p:cNvSpPr/>
            <p:nvPr/>
          </p:nvSpPr>
          <p:spPr>
            <a:xfrm>
              <a:off x="304800" y="3462528"/>
              <a:ext cx="2895600" cy="1499861"/>
            </a:xfrm>
            <a:prstGeom prst="roundRect">
              <a:avLst/>
            </a:prstGeom>
            <a:noFill/>
            <a:ln>
              <a:solidFill>
                <a:schemeClr val="accent1">
                  <a:shade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3</a:t>
              </a:r>
              <a:r>
                <a:rPr lang="en-US" baseline="300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rd</a:t>
              </a:r>
              <a:r>
                <a:rPr lang="en-US" dirty="0" smtClean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 Party API</a:t>
              </a:r>
              <a:endParaRPr lang="en-US"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154" name="Picture 2" descr="Web HTML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" y="33528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5" name="Group 154"/>
          <p:cNvGrpSpPr/>
          <p:nvPr/>
        </p:nvGrpSpPr>
        <p:grpSpPr>
          <a:xfrm>
            <a:off x="4614210" y="4569952"/>
            <a:ext cx="1703314" cy="1650087"/>
            <a:chOff x="3719098" y="4267200"/>
            <a:chExt cx="1703314" cy="1650087"/>
          </a:xfrm>
        </p:grpSpPr>
        <p:sp>
          <p:nvSpPr>
            <p:cNvPr id="156" name="Rectangle 155"/>
            <p:cNvSpPr/>
            <p:nvPr/>
          </p:nvSpPr>
          <p:spPr>
            <a:xfrm>
              <a:off x="3733800" y="5486400"/>
              <a:ext cx="1600200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100" dirty="0" smtClean="0"/>
                <a:t>MPP Data Warehouse Cluster</a:t>
              </a:r>
              <a:endParaRPr lang="en-US" sz="1100" dirty="0"/>
            </a:p>
          </p:txBody>
        </p:sp>
        <p:grpSp>
          <p:nvGrpSpPr>
            <p:cNvPr id="157" name="Group 156"/>
            <p:cNvGrpSpPr/>
            <p:nvPr/>
          </p:nvGrpSpPr>
          <p:grpSpPr>
            <a:xfrm>
              <a:off x="3719098" y="4267200"/>
              <a:ext cx="1703314" cy="1118683"/>
              <a:chOff x="3719098" y="4267200"/>
              <a:chExt cx="1703314" cy="1118683"/>
            </a:xfrm>
          </p:grpSpPr>
          <p:sp>
            <p:nvSpPr>
              <p:cNvPr id="158" name="Can 157"/>
              <p:cNvSpPr/>
              <p:nvPr/>
            </p:nvSpPr>
            <p:spPr>
              <a:xfrm>
                <a:off x="3719098" y="4267200"/>
                <a:ext cx="893163" cy="879616"/>
              </a:xfrm>
              <a:prstGeom prst="can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Can 158"/>
              <p:cNvSpPr/>
              <p:nvPr/>
            </p:nvSpPr>
            <p:spPr>
              <a:xfrm>
                <a:off x="3877229" y="4391090"/>
                <a:ext cx="893163" cy="879616"/>
              </a:xfrm>
              <a:prstGeom prst="can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0" name="Can 159"/>
              <p:cNvSpPr/>
              <p:nvPr/>
            </p:nvSpPr>
            <p:spPr>
              <a:xfrm>
                <a:off x="4529249" y="4274153"/>
                <a:ext cx="893163" cy="879616"/>
              </a:xfrm>
              <a:prstGeom prst="can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1" name="Can 160"/>
              <p:cNvSpPr/>
              <p:nvPr/>
            </p:nvSpPr>
            <p:spPr>
              <a:xfrm>
                <a:off x="4376849" y="4402606"/>
                <a:ext cx="893163" cy="879616"/>
              </a:xfrm>
              <a:prstGeom prst="can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2" name="Can 161"/>
              <p:cNvSpPr/>
              <p:nvPr/>
            </p:nvSpPr>
            <p:spPr>
              <a:xfrm>
                <a:off x="4074967" y="4506267"/>
                <a:ext cx="893163" cy="879616"/>
              </a:xfrm>
              <a:prstGeom prst="can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63" name="Can 162"/>
          <p:cNvSpPr/>
          <p:nvPr/>
        </p:nvSpPr>
        <p:spPr>
          <a:xfrm>
            <a:off x="4519204" y="16480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64" name="Can 163"/>
          <p:cNvSpPr/>
          <p:nvPr/>
        </p:nvSpPr>
        <p:spPr>
          <a:xfrm>
            <a:off x="5162312" y="16480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65" name="Can 164"/>
          <p:cNvSpPr/>
          <p:nvPr/>
        </p:nvSpPr>
        <p:spPr>
          <a:xfrm>
            <a:off x="3915760" y="21814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66" name="Can 165"/>
          <p:cNvSpPr/>
          <p:nvPr/>
        </p:nvSpPr>
        <p:spPr>
          <a:xfrm>
            <a:off x="4525360" y="21814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67" name="Can 166"/>
          <p:cNvSpPr/>
          <p:nvPr/>
        </p:nvSpPr>
        <p:spPr>
          <a:xfrm>
            <a:off x="5168468" y="21814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68" name="Can 167"/>
          <p:cNvSpPr/>
          <p:nvPr/>
        </p:nvSpPr>
        <p:spPr>
          <a:xfrm>
            <a:off x="5784124" y="16480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69" name="Can 168"/>
          <p:cNvSpPr/>
          <p:nvPr/>
        </p:nvSpPr>
        <p:spPr>
          <a:xfrm>
            <a:off x="6427232" y="16480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70" name="Can 169"/>
          <p:cNvSpPr/>
          <p:nvPr/>
        </p:nvSpPr>
        <p:spPr>
          <a:xfrm>
            <a:off x="5790280" y="21814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71" name="Rectangle 170"/>
          <p:cNvSpPr/>
          <p:nvPr/>
        </p:nvSpPr>
        <p:spPr>
          <a:xfrm>
            <a:off x="3879124" y="2714839"/>
            <a:ext cx="3048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Raw Data Hadoop Cluster</a:t>
            </a:r>
            <a:endParaRPr lang="en-US" sz="1100" dirty="0"/>
          </a:p>
        </p:txBody>
      </p:sp>
      <p:sp>
        <p:nvSpPr>
          <p:cNvPr id="172" name="Can 171"/>
          <p:cNvSpPr/>
          <p:nvPr/>
        </p:nvSpPr>
        <p:spPr>
          <a:xfrm>
            <a:off x="4107724" y="34006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73" name="Can 172"/>
          <p:cNvSpPr/>
          <p:nvPr/>
        </p:nvSpPr>
        <p:spPr>
          <a:xfrm>
            <a:off x="4653336" y="34006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74" name="Can 173"/>
          <p:cNvSpPr/>
          <p:nvPr/>
        </p:nvSpPr>
        <p:spPr>
          <a:xfrm>
            <a:off x="5198948" y="3400639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75" name="Can 174"/>
          <p:cNvSpPr/>
          <p:nvPr/>
        </p:nvSpPr>
        <p:spPr>
          <a:xfrm>
            <a:off x="5754344" y="3425061"/>
            <a:ext cx="502920" cy="457200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endParaRPr lang="en-US" sz="1200" dirty="0"/>
          </a:p>
        </p:txBody>
      </p:sp>
      <p:sp>
        <p:nvSpPr>
          <p:cNvPr id="176" name="Rectangle 175"/>
          <p:cNvSpPr/>
          <p:nvPr/>
        </p:nvSpPr>
        <p:spPr>
          <a:xfrm>
            <a:off x="3955324" y="3934039"/>
            <a:ext cx="2514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ETL Additional Data Stores</a:t>
            </a:r>
            <a:endParaRPr lang="en-US" sz="1100" dirty="0"/>
          </a:p>
        </p:txBody>
      </p:sp>
      <p:grpSp>
        <p:nvGrpSpPr>
          <p:cNvPr id="177" name="Group 176"/>
          <p:cNvGrpSpPr/>
          <p:nvPr/>
        </p:nvGrpSpPr>
        <p:grpSpPr>
          <a:xfrm>
            <a:off x="7361165" y="2559462"/>
            <a:ext cx="1928159" cy="841177"/>
            <a:chOff x="7063441" y="1524000"/>
            <a:chExt cx="1928159" cy="841177"/>
          </a:xfrm>
        </p:grpSpPr>
        <p:pic>
          <p:nvPicPr>
            <p:cNvPr id="178" name="Picture 4" descr="http://icons.iconarchive.com/icons/deleket/soft-scraps/48/User-Group-icon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2400" y="1524000"/>
              <a:ext cx="457200" cy="457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9" name="Rectangle 178"/>
            <p:cNvSpPr/>
            <p:nvPr/>
          </p:nvSpPr>
          <p:spPr>
            <a:xfrm>
              <a:off x="7063441" y="2057400"/>
              <a:ext cx="19281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Data Scientists</a:t>
              </a:r>
              <a:endParaRPr lang="en-US" sz="1400" dirty="0"/>
            </a:p>
          </p:txBody>
        </p:sp>
      </p:grpSp>
      <p:pic>
        <p:nvPicPr>
          <p:cNvPr id="180" name="Picture 4" descr="http://icons.iconarchive.com/icons/deleket/soft-scraps/64/User-Executive-Green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860" y="4340375"/>
            <a:ext cx="508064" cy="5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" descr="http://icons.iconarchive.com/icons/deleket/soft-scraps/64/User-Executive-Green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860" y="4340375"/>
            <a:ext cx="508064" cy="5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4" descr="http://icons.iconarchive.com/icons/deleket/soft-scraps/64/User-Executive-Green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260" y="4492775"/>
            <a:ext cx="508064" cy="5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3" name="Rectangle 182"/>
          <p:cNvSpPr/>
          <p:nvPr/>
        </p:nvSpPr>
        <p:spPr>
          <a:xfrm>
            <a:off x="7056365" y="5077039"/>
            <a:ext cx="25377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BI/Marketing Team</a:t>
            </a:r>
            <a:endParaRPr lang="en-US" sz="1400" dirty="0"/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9924" y="2181439"/>
            <a:ext cx="476250" cy="457200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1324" y="5458039"/>
            <a:ext cx="685800" cy="685800"/>
          </a:xfrm>
          <a:prstGeom prst="rect">
            <a:avLst/>
          </a:prstGeom>
        </p:spPr>
      </p:pic>
      <p:pic>
        <p:nvPicPr>
          <p:cNvPr id="186" name="Picture 1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17524" y="3553039"/>
            <a:ext cx="738335" cy="381000"/>
          </a:xfrm>
          <a:prstGeom prst="rect">
            <a:avLst/>
          </a:prstGeom>
        </p:spPr>
      </p:pic>
      <p:sp>
        <p:nvSpPr>
          <p:cNvPr id="187" name="Right Arrow 186"/>
          <p:cNvSpPr/>
          <p:nvPr/>
        </p:nvSpPr>
        <p:spPr>
          <a:xfrm>
            <a:off x="3421924" y="2029039"/>
            <a:ext cx="304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ight Arrow 187"/>
          <p:cNvSpPr/>
          <p:nvPr/>
        </p:nvSpPr>
        <p:spPr>
          <a:xfrm>
            <a:off x="3421924" y="3553039"/>
            <a:ext cx="304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ight Arrow 188"/>
          <p:cNvSpPr/>
          <p:nvPr/>
        </p:nvSpPr>
        <p:spPr>
          <a:xfrm>
            <a:off x="3421924" y="5458039"/>
            <a:ext cx="304800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0" name="Straight Arrow Connector 189"/>
          <p:cNvCxnSpPr/>
          <p:nvPr/>
        </p:nvCxnSpPr>
        <p:spPr>
          <a:xfrm flipH="1" flipV="1">
            <a:off x="7217034" y="4805767"/>
            <a:ext cx="437931" cy="32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/>
          <p:cNvCxnSpPr/>
          <p:nvPr/>
        </p:nvCxnSpPr>
        <p:spPr>
          <a:xfrm flipH="1" flipV="1">
            <a:off x="7217034" y="2898369"/>
            <a:ext cx="437931" cy="23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2" name="Picture 19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41390" y="5365577"/>
            <a:ext cx="634024" cy="634024"/>
          </a:xfrm>
          <a:prstGeom prst="rect">
            <a:avLst/>
          </a:prstGeom>
        </p:spPr>
      </p:pic>
      <p:sp>
        <p:nvSpPr>
          <p:cNvPr id="193" name="Rectangle 192"/>
          <p:cNvSpPr/>
          <p:nvPr/>
        </p:nvSpPr>
        <p:spPr>
          <a:xfrm>
            <a:off x="1327888" y="6044018"/>
            <a:ext cx="10668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/>
              <a:t>REST/SOAP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43661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8" descr="http://www.collabo.co/images/Web-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400" y="2519323"/>
            <a:ext cx="5193075" cy="402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34</a:t>
            </a:fld>
            <a:endParaRPr lang="uk-UA" dirty="0"/>
          </a:p>
        </p:txBody>
      </p:sp>
      <p:sp>
        <p:nvSpPr>
          <p:cNvPr id="9" name="Rectangle 8"/>
          <p:cNvSpPr/>
          <p:nvPr/>
        </p:nvSpPr>
        <p:spPr>
          <a:xfrm>
            <a:off x="228600" y="4298196"/>
            <a:ext cx="41306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>
              <a:solidFill>
                <a:prstClr val="black"/>
              </a:solidFill>
              <a:latin typeface="Segoe UI Light" panose="020B0502040204020203" pitchFamily="34" charset="0"/>
            </a:endParaRPr>
          </a:p>
          <a:p>
            <a:r>
              <a:rPr lang="en-US" b="1" dirty="0" smtClean="0">
                <a:solidFill>
                  <a:srgbClr val="2C97DE"/>
                </a:solidFill>
                <a:latin typeface="Segoe UI Light" panose="020B0502040204020203" pitchFamily="34" charset="0"/>
              </a:rPr>
              <a:t>Business Goals:</a:t>
            </a:r>
          </a:p>
          <a:p>
            <a:pPr indent="180000">
              <a:buFont typeface="Wingdings" pitchFamily="2" charset="2"/>
              <a:buChar char="ü"/>
            </a:pPr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</a:rPr>
              <a:t>Insights and optimization of all web, mobile, and social channels </a:t>
            </a:r>
          </a:p>
          <a:p>
            <a:pPr indent="180000">
              <a:buFont typeface="Wingdings" pitchFamily="2" charset="2"/>
              <a:buChar char="ü"/>
            </a:pPr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</a:rPr>
              <a:t> Optimization of  recommendations for each visitor</a:t>
            </a:r>
          </a:p>
          <a:p>
            <a:pPr indent="180000">
              <a:buFont typeface="Wingdings" pitchFamily="2" charset="2"/>
              <a:buChar char="ü"/>
            </a:pPr>
            <a:r>
              <a:rPr lang="en-US" sz="1600" dirty="0">
                <a:solidFill>
                  <a:prstClr val="black"/>
                </a:solidFill>
                <a:latin typeface="Segoe UI Light" panose="020B0502040204020203" pitchFamily="34" charset="0"/>
              </a:rPr>
              <a:t> High return on online marketing investments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19624" y="4534237"/>
            <a:ext cx="4572000" cy="1292662"/>
          </a:xfrm>
          <a:prstGeom prst="rect">
            <a:avLst/>
          </a:prstGeom>
          <a:solidFill>
            <a:srgbClr val="2C97DE">
              <a:alpha val="96000"/>
            </a:srgbClr>
          </a:solidFill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Segoe UI Light" panose="020B0502040204020203" pitchFamily="34" charset="0"/>
              </a:rPr>
              <a:t>Business Area</a:t>
            </a:r>
            <a:r>
              <a:rPr lang="en-US" sz="2400" b="1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</a:rPr>
              <a:t>Web Analytics Platform by Fortune 100 company is a data storage and analytics on visitors' digital 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</a:rPr>
              <a:t>journeys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0" y="3492500"/>
            <a:ext cx="9183098" cy="762000"/>
            <a:chOff x="0" y="4267200"/>
            <a:chExt cx="9144000" cy="762000"/>
          </a:xfrm>
        </p:grpSpPr>
        <p:sp>
          <p:nvSpPr>
            <p:cNvPr id="14" name="Rectangle 13"/>
            <p:cNvSpPr/>
            <p:nvPr/>
          </p:nvSpPr>
          <p:spPr>
            <a:xfrm>
              <a:off x="0" y="4267200"/>
              <a:ext cx="9144000" cy="7620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35813" y="4368225"/>
              <a:ext cx="712923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egoe UI Light" panose="020B0502040204020203" pitchFamily="34" charset="0"/>
                </a:rPr>
                <a:t>Case Study </a:t>
              </a:r>
              <a:r>
                <a:rPr lang="en-US" sz="3200" dirty="0" smtClean="0">
                  <a:solidFill>
                    <a:schemeClr val="bg1"/>
                  </a:solidFill>
                  <a:latin typeface="Segoe UI Light" panose="020B0502040204020203" pitchFamily="34" charset="0"/>
                </a:rPr>
                <a:t>#3: Online Analytics Platform</a:t>
              </a:r>
              <a:endParaRPr lang="uk-UA" sz="3200" dirty="0">
                <a:solidFill>
                  <a:schemeClr val="bg1"/>
                </a:solidFill>
                <a:latin typeface="Segoe UI Light" panose="020B0502040204020203" pitchFamily="34" charset="0"/>
              </a:endParaRPr>
            </a:p>
          </p:txBody>
        </p:sp>
      </p:grpSp>
      <p:pic>
        <p:nvPicPr>
          <p:cNvPr id="17" name="Picture 6" descr="http://www.marketmansion.com/instant-website/wp-content/uploads/2013/11/Google-Analytic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6233"/>
            <a:ext cx="3352800" cy="326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68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369213"/>
            <a:ext cx="5715000" cy="4689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Online </a:t>
            </a:r>
            <a:r>
              <a:rPr lang="en-US" dirty="0"/>
              <a:t>Analytics </a:t>
            </a:r>
            <a:r>
              <a:rPr lang="en-US" dirty="0" smtClean="0"/>
              <a:t>Platform Details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35</a:t>
            </a:fld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685800" y="152400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C97DE"/>
                </a:solidFill>
                <a:latin typeface="Segoe UI Light" panose="020B0502040204020203" pitchFamily="34" charset="0"/>
              </a:rPr>
              <a:t>Key Facts: 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Big Data </a:t>
            </a: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&gt; 1PB</a:t>
            </a:r>
            <a:endParaRPr lang="en-US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lvl="1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10+ GB </a:t>
            </a: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 customer/day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10+ Hadoop Clusters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15+ Aster Data </a:t>
            </a: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Clusters</a:t>
            </a:r>
          </a:p>
          <a:p>
            <a:pPr marL="432000" lvl="1" indent="-180000">
              <a:buFont typeface="Arial"/>
              <a:buChar char="•"/>
            </a:pPr>
            <a:endParaRPr lang="en-US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rgbClr val="2C97DE"/>
                </a:solidFill>
                <a:latin typeface="Segoe UI Light" panose="020B0502040204020203" pitchFamily="34" charset="0"/>
              </a:rPr>
              <a:t>Technologies: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Hadoop/HBase/</a:t>
            </a:r>
            <a:r>
              <a:rPr lang="en-US" sz="1600" dirty="0" err="1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HiveQL</a:t>
            </a:r>
            <a:endParaRPr lang="en-US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Aster Data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Oracle</a:t>
            </a:r>
          </a:p>
          <a:p>
            <a:pPr marL="432000" lvl="1" indent="-180000">
              <a:buFont typeface="Arial"/>
              <a:buChar char="•"/>
            </a:pPr>
            <a:r>
              <a:rPr lang="en-US" sz="1600" dirty="0" smtClean="0"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Java/Flex</a:t>
            </a:r>
          </a:p>
          <a:p>
            <a:pPr marL="432000" lvl="1" indent="-180000">
              <a:buFont typeface="Arial"/>
              <a:buChar char="•"/>
            </a:pPr>
            <a:endParaRPr lang="en-US" sz="1600" dirty="0">
              <a:latin typeface="Segoe UI Light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9" name="Picture 88" descr="ExecutiveOverviewDashboar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54853" y="1447800"/>
            <a:ext cx="4150947" cy="2984910"/>
          </a:xfrm>
          <a:prstGeom prst="rect">
            <a:avLst/>
          </a:prstGeom>
          <a:ln w="28575">
            <a:noFill/>
          </a:ln>
          <a:effectLst/>
        </p:spPr>
      </p:pic>
      <p:pic>
        <p:nvPicPr>
          <p:cNvPr id="90" name="Picture 3" descr="E:\work\Acoount Materials\CoreMetrics\screens\True Path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040356" y="4659093"/>
            <a:ext cx="2257415" cy="1238358"/>
          </a:xfrm>
          <a:prstGeom prst="rect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91" name="Picture 2" descr="E:\work\Acoount Materials\CoreMetrics\screens\Home Page 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54853" y="4648200"/>
            <a:ext cx="1559210" cy="1249251"/>
          </a:xfrm>
          <a:prstGeom prst="rect">
            <a:avLst/>
          </a:prstGeom>
          <a:noFill/>
          <a:ln w="3175">
            <a:solidFill>
              <a:schemeClr val="bg2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83355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Solution Architecture</a:t>
            </a:r>
            <a:endParaRPr lang="uk-U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53D713-3284-4C71-8174-D6528838EBFD}" type="slidenum">
              <a:rPr lang="uk-UA" smtClean="0"/>
              <a:pPr/>
              <a:t>36</a:t>
            </a:fld>
            <a:endParaRPr lang="uk-UA" dirty="0"/>
          </a:p>
        </p:txBody>
      </p:sp>
      <p:pic>
        <p:nvPicPr>
          <p:cNvPr id="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245" y="2816014"/>
            <a:ext cx="1137541" cy="436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ounded Rectangle 46"/>
          <p:cNvSpPr/>
          <p:nvPr/>
        </p:nvSpPr>
        <p:spPr>
          <a:xfrm>
            <a:off x="304800" y="1328928"/>
            <a:ext cx="3962400" cy="1790700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 Marketing Team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Rounded Rectangle 47"/>
          <p:cNvSpPr/>
          <p:nvPr/>
        </p:nvSpPr>
        <p:spPr>
          <a:xfrm>
            <a:off x="304800" y="3352800"/>
            <a:ext cx="3962400" cy="263347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Customer Web Server Environment</a:t>
            </a:r>
          </a:p>
        </p:txBody>
      </p:sp>
      <p:pic>
        <p:nvPicPr>
          <p:cNvPr id="49" name="Picture 4" descr="http://icons.iconarchive.com/icons/deleket/soft-scraps/48/User-Group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8804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icons.iconarchive.com/icons/deleket/soft-scraps/48/User-Group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880456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6156"/>
          <p:cNvGrpSpPr/>
          <p:nvPr/>
        </p:nvGrpSpPr>
        <p:grpSpPr>
          <a:xfrm>
            <a:off x="3230704" y="4874833"/>
            <a:ext cx="550268" cy="530795"/>
            <a:chOff x="2192932" y="3206695"/>
            <a:chExt cx="550268" cy="530795"/>
          </a:xfrm>
        </p:grpSpPr>
        <p:pic>
          <p:nvPicPr>
            <p:cNvPr id="52" name="Picture 6" descr="http://icons.iconarchive.com/icons/deleket/soft-scraps/48/User-Coat-Red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8627" y="3206695"/>
              <a:ext cx="291390" cy="29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6" descr="http://icons.iconarchive.com/icons/deleket/soft-scraps/48/User-Coat-Red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932" y="3371324"/>
              <a:ext cx="291390" cy="29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6" descr="http://icons.iconarchive.com/icons/deleket/soft-scraps/48/User-Coat-Red-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1810" y="3446100"/>
              <a:ext cx="291390" cy="291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5" name="Picture 2" descr="Web HTM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4091178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Web HTM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5" y="4110228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Web HTML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1513" y="4110228"/>
            <a:ext cx="628650" cy="62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http://icons.iconarchive.com/icons/gakuseisean/ivista-2/64/Misc-Database-3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0" y="5481637"/>
            <a:ext cx="390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://icons.iconarchive.com/icons/gakuseisean/ivista-2/64/Misc-Database-3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5496876"/>
            <a:ext cx="390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http://icons.iconarchive.com/icons/gakuseisean/ivista-2/64/Misc-Database-3-ico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31" y="5496876"/>
            <a:ext cx="390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http://icons.iconarchive.com/icons/deleket/soft-scraps/64/User-Executive-Green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443" y="2033682"/>
            <a:ext cx="508064" cy="50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http://icons.iconarchive.com/icons/deleket/soft-scraps/64/User-Executive-Green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643" y="2392299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http://icons.iconarchive.com/icons/deleket/soft-scraps/64/User-Executive-Green-ic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46" y="19065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ounded Rectangle 63"/>
          <p:cNvSpPr/>
          <p:nvPr/>
        </p:nvSpPr>
        <p:spPr>
          <a:xfrm>
            <a:off x="5029200" y="1328928"/>
            <a:ext cx="3886200" cy="4919472"/>
          </a:xfrm>
          <a:prstGeom prst="round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 Analytics Platform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5486400" y="3500628"/>
            <a:ext cx="1310095" cy="1118683"/>
            <a:chOff x="5539504" y="4755927"/>
            <a:chExt cx="861296" cy="806673"/>
          </a:xfrm>
        </p:grpSpPr>
        <p:sp>
          <p:nvSpPr>
            <p:cNvPr id="66" name="Can 65"/>
            <p:cNvSpPr/>
            <p:nvPr/>
          </p:nvSpPr>
          <p:spPr>
            <a:xfrm>
              <a:off x="5539504" y="4755927"/>
              <a:ext cx="587193" cy="634284"/>
            </a:xfrm>
            <a:prstGeom prst="ca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Can 66"/>
            <p:cNvSpPr/>
            <p:nvPr/>
          </p:nvSpPr>
          <p:spPr>
            <a:xfrm>
              <a:off x="5643464" y="4845263"/>
              <a:ext cx="587193" cy="634284"/>
            </a:xfrm>
            <a:prstGeom prst="ca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Can 67"/>
            <p:cNvSpPr/>
            <p:nvPr/>
          </p:nvSpPr>
          <p:spPr>
            <a:xfrm>
              <a:off x="5813607" y="4928316"/>
              <a:ext cx="587193" cy="634284"/>
            </a:xfrm>
            <a:prstGeom prst="ca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 smtClean="0">
                  <a:solidFill>
                    <a:schemeClr val="bg1"/>
                  </a:solidFill>
                </a:rPr>
                <a:t>Web Analytics Data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69" name="Can 68"/>
          <p:cNvSpPr/>
          <p:nvPr/>
        </p:nvSpPr>
        <p:spPr>
          <a:xfrm>
            <a:off x="5410200" y="1976628"/>
            <a:ext cx="1112520" cy="845482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rtlCol="0" anchor="t"/>
          <a:lstStyle/>
          <a:p>
            <a:pPr algn="ctr"/>
            <a:r>
              <a:rPr lang="en-US" sz="1200" dirty="0"/>
              <a:t>Offerings</a:t>
            </a:r>
          </a:p>
          <a:p>
            <a:pPr algn="ctr"/>
            <a:r>
              <a:rPr lang="en-US" sz="1200" dirty="0"/>
              <a:t>Business Rules</a:t>
            </a:r>
          </a:p>
          <a:p>
            <a:pPr algn="ctr"/>
            <a:r>
              <a:rPr lang="en-US" sz="1200" dirty="0"/>
              <a:t>Schedule</a:t>
            </a:r>
          </a:p>
          <a:p>
            <a:pPr algn="ctr"/>
            <a:endParaRPr lang="en-US" sz="12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5528453" y="4886870"/>
            <a:ext cx="1253347" cy="1052158"/>
            <a:chOff x="5486400" y="4739042"/>
            <a:chExt cx="1253347" cy="1052158"/>
          </a:xfrm>
        </p:grpSpPr>
        <p:pic>
          <p:nvPicPr>
            <p:cNvPr id="7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2206" y="5355143"/>
              <a:ext cx="1137541" cy="4360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8" descr="Apache HBase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6312" y="4739042"/>
              <a:ext cx="988108" cy="244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6400" y="5038297"/>
              <a:ext cx="1253347" cy="2957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4" name="Group 73"/>
          <p:cNvGrpSpPr/>
          <p:nvPr/>
        </p:nvGrpSpPr>
        <p:grpSpPr>
          <a:xfrm>
            <a:off x="7160065" y="2944126"/>
            <a:ext cx="1928159" cy="1415797"/>
            <a:chOff x="6893963" y="1987296"/>
            <a:chExt cx="1928159" cy="1415797"/>
          </a:xfrm>
        </p:grpSpPr>
        <p:pic>
          <p:nvPicPr>
            <p:cNvPr id="75" name="Picture 12" descr="http://icons.iconarchive.com/icons/deleket/sleek-xp-software/96/Yahoo-Widget-Engine-icon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6403" y="1987296"/>
              <a:ext cx="914400" cy="9144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Rectangle 75"/>
            <p:cNvSpPr/>
            <p:nvPr/>
          </p:nvSpPr>
          <p:spPr>
            <a:xfrm>
              <a:off x="6893963" y="2879873"/>
              <a:ext cx="1928159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Recommendation </a:t>
              </a:r>
              <a:endParaRPr lang="en-US" sz="1400" dirty="0" smtClean="0"/>
            </a:p>
            <a:p>
              <a:pPr algn="ctr"/>
              <a:r>
                <a:rPr lang="en-US" sz="1400" dirty="0" smtClean="0"/>
                <a:t>Rule </a:t>
              </a:r>
              <a:r>
                <a:rPr lang="en-US" sz="1400" dirty="0"/>
                <a:t>Engine</a:t>
              </a:r>
            </a:p>
          </p:txBody>
        </p:sp>
      </p:grpSp>
      <p:pic>
        <p:nvPicPr>
          <p:cNvPr id="77" name="Picture 14" descr="http://www.large-icons.com/stock-icons/large-education/web_form-icon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501" y="1869946"/>
            <a:ext cx="895350" cy="895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Curved Connector 77"/>
          <p:cNvCxnSpPr>
            <a:stCxn id="69" idx="4"/>
          </p:cNvCxnSpPr>
          <p:nvPr/>
        </p:nvCxnSpPr>
        <p:spPr>
          <a:xfrm>
            <a:off x="6522720" y="2399369"/>
            <a:ext cx="1089361" cy="904662"/>
          </a:xfrm>
          <a:prstGeom prst="curved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Left-Right Arrow 78"/>
          <p:cNvSpPr/>
          <p:nvPr/>
        </p:nvSpPr>
        <p:spPr>
          <a:xfrm>
            <a:off x="4267200" y="2224278"/>
            <a:ext cx="762000" cy="320421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eft-Right Arrow 79"/>
          <p:cNvSpPr/>
          <p:nvPr/>
        </p:nvSpPr>
        <p:spPr>
          <a:xfrm>
            <a:off x="4267200" y="4551807"/>
            <a:ext cx="762000" cy="320421"/>
          </a:xfrm>
          <a:prstGeom prst="left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303" y="5887401"/>
            <a:ext cx="771451" cy="17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2" name="Curved Connector 81"/>
          <p:cNvCxnSpPr/>
          <p:nvPr/>
        </p:nvCxnSpPr>
        <p:spPr>
          <a:xfrm rot="5400000" flipH="1" flipV="1">
            <a:off x="6473416" y="3877963"/>
            <a:ext cx="1564096" cy="754081"/>
          </a:xfrm>
          <a:prstGeom prst="curvedConnector2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758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9752" y="430306"/>
            <a:ext cx="39709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accent1"/>
                </a:solidFill>
              </a:rPr>
              <a:t>Further learning</a:t>
            </a:r>
            <a:endParaRPr lang="uk-UA" sz="4400" b="1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Big Data Univers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69" y="1490569"/>
            <a:ext cx="3569532" cy="35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397188" y="1472915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http://bigdatauniversity.com/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4397188" y="2222358"/>
            <a:ext cx="3152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http://blog.cloudera.com/blog/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2133069"/>
            <a:ext cx="2124075" cy="6084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86" y="3032294"/>
            <a:ext cx="1664914" cy="63266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397188" y="3032294"/>
            <a:ext cx="3069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http://hortonworks.com/blog/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97188" y="4037711"/>
            <a:ext cx="28763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https://www.mapr.com/blog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4784" y="3992532"/>
            <a:ext cx="1932816" cy="4832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2687" y="4780006"/>
            <a:ext cx="1277010" cy="167288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87581" y="51632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</a:rPr>
              <a:t>Hadoop: The Definitive Guide, 3rd Edition</a:t>
            </a:r>
            <a:endParaRPr lang="en-US" b="1" i="0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596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43" y="618565"/>
            <a:ext cx="8288501" cy="549984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629401" y="927847"/>
            <a:ext cx="29449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Any questions, Dude?</a:t>
            </a:r>
            <a:endParaRPr lang="uk-UA" sz="3600" b="1" dirty="0"/>
          </a:p>
        </p:txBody>
      </p:sp>
    </p:spTree>
    <p:extLst>
      <p:ext uri="{BB962C8B-B14F-4D97-AF65-F5344CB8AC3E}">
        <p14:creationId xmlns:p14="http://schemas.microsoft.com/office/powerpoint/2010/main" val="308308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-61674"/>
            <a:ext cx="8166100" cy="861774"/>
          </a:xfrm>
        </p:spPr>
        <p:txBody>
          <a:bodyPr/>
          <a:lstStyle/>
          <a:p>
            <a:r>
              <a:rPr lang="en-US" dirty="0" smtClean="0"/>
              <a:t>Big Analytics Engineering Challenges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979712" y="1374914"/>
            <a:ext cx="4933950" cy="4619625"/>
            <a:chOff x="1979712" y="1124744"/>
            <a:chExt cx="4933950" cy="4619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712" y="1124744"/>
              <a:ext cx="4933950" cy="461962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610793" y="4509120"/>
              <a:ext cx="142254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Data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</a:rPr>
                <a:t>Discovery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4396" y="3793604"/>
              <a:ext cx="571500" cy="5715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937" y="2359993"/>
              <a:ext cx="571500" cy="5715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2962" y="3793604"/>
              <a:ext cx="571500" cy="5715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97438" y="4509120"/>
              <a:ext cx="142254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Business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</a:rPr>
                <a:t>Reporting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779912" y="1700808"/>
              <a:ext cx="1422549" cy="5539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Real Time</a:t>
              </a:r>
            </a:p>
            <a:p>
              <a:pPr algn="ctr"/>
              <a:r>
                <a:rPr lang="en-US" dirty="0">
                  <a:solidFill>
                    <a:prstClr val="black"/>
                  </a:solidFill>
                </a:rPr>
                <a:t>Intelligence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092280" y="5037738"/>
            <a:ext cx="1224136" cy="812785"/>
            <a:chOff x="7092280" y="4776455"/>
            <a:chExt cx="1224136" cy="81278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0501" y="4776455"/>
              <a:ext cx="571500" cy="57150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7092280" y="5419963"/>
              <a:ext cx="122413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prstClr val="black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Business Users</a:t>
              </a:r>
              <a:endParaRPr lang="en-US" sz="1100" dirty="0" smtClean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807696" y="2682806"/>
            <a:ext cx="122413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Intelligent Agents</a:t>
            </a:r>
            <a:endParaRPr lang="en-US" sz="1100" dirty="0" smtClean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82" y="2078379"/>
            <a:ext cx="571500" cy="571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425" y="2077029"/>
            <a:ext cx="571500" cy="5715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43600" y="2682806"/>
            <a:ext cx="786445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>
                <a:solidFill>
                  <a:prstClr val="black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Consumers</a:t>
            </a:r>
            <a:endParaRPr lang="en-US" sz="1100" dirty="0" smtClean="0">
              <a:solidFill>
                <a:prstClr val="black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86400" y="1066800"/>
            <a:ext cx="302731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to </a:t>
            </a:r>
            <a:r>
              <a:rPr lang="en-US" dirty="0">
                <a:solidFill>
                  <a:srgbClr val="FF0000"/>
                </a:solidFill>
              </a:rPr>
              <a:t>achieve </a:t>
            </a:r>
            <a:r>
              <a:rPr lang="en-US" b="1" dirty="0" smtClean="0">
                <a:solidFill>
                  <a:srgbClr val="FF0000"/>
                </a:solidFill>
              </a:rPr>
              <a:t>Low Latency</a:t>
            </a:r>
            <a:r>
              <a:rPr lang="en-US" dirty="0" smtClean="0">
                <a:solidFill>
                  <a:srgbClr val="FF0000"/>
                </a:solidFill>
              </a:rPr>
              <a:t> for personalized customer experience in real-time?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96735" y="5037738"/>
            <a:ext cx="1224136" cy="982062"/>
            <a:chOff x="496735" y="4776455"/>
            <a:chExt cx="1224136" cy="982062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053" y="4776455"/>
              <a:ext cx="571500" cy="571500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496735" y="5419963"/>
              <a:ext cx="122413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100" dirty="0">
                  <a:solidFill>
                    <a:prstClr val="black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Data </a:t>
              </a:r>
              <a:r>
                <a:rPr lang="en-US" sz="1100" dirty="0" smtClean="0">
                  <a:solidFill>
                    <a:prstClr val="black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Scientists/</a:t>
              </a:r>
            </a:p>
            <a:p>
              <a:pPr algn="ctr"/>
              <a:r>
                <a:rPr lang="en-US" sz="1100" dirty="0" smtClean="0">
                  <a:solidFill>
                    <a:prstClr val="black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Analysts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3649087"/>
            <a:ext cx="21336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to improve </a:t>
            </a:r>
            <a:r>
              <a:rPr lang="en-US" b="1" dirty="0" smtClean="0">
                <a:solidFill>
                  <a:srgbClr val="FF0000"/>
                </a:solidFill>
              </a:rPr>
              <a:t>System </a:t>
            </a:r>
            <a:r>
              <a:rPr lang="en-US" b="1" dirty="0">
                <a:solidFill>
                  <a:srgbClr val="FF0000"/>
                </a:solidFill>
              </a:rPr>
              <a:t>P</a:t>
            </a:r>
            <a:r>
              <a:rPr lang="en-US" b="1" dirty="0" smtClean="0">
                <a:solidFill>
                  <a:srgbClr val="FF0000"/>
                </a:solidFill>
              </a:rPr>
              <a:t>erformance</a:t>
            </a:r>
            <a:r>
              <a:rPr lang="en-US" dirty="0" smtClean="0">
                <a:solidFill>
                  <a:srgbClr val="FF0000"/>
                </a:solidFill>
              </a:rPr>
              <a:t> for Data Science/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Analytics team?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934200" y="3461683"/>
            <a:ext cx="2133600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How to implement </a:t>
            </a:r>
            <a:r>
              <a:rPr lang="en-US" b="1" dirty="0" smtClean="0">
                <a:solidFill>
                  <a:srgbClr val="FF0000"/>
                </a:solidFill>
              </a:rPr>
              <a:t>Self-Service</a:t>
            </a:r>
            <a:r>
              <a:rPr lang="en-US" dirty="0" smtClean="0">
                <a:solidFill>
                  <a:srgbClr val="FF0000"/>
                </a:solidFill>
              </a:rPr>
              <a:t> with high </a:t>
            </a:r>
            <a:r>
              <a:rPr lang="en-US" b="1" dirty="0" smtClean="0">
                <a:solidFill>
                  <a:srgbClr val="FF0000"/>
                </a:solidFill>
              </a:rPr>
              <a:t>Data Quality</a:t>
            </a:r>
            <a:r>
              <a:rPr lang="en-US" dirty="0" smtClean="0">
                <a:solidFill>
                  <a:srgbClr val="FF0000"/>
                </a:solidFill>
              </a:rPr>
              <a:t> over terabytes and petabytes?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11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 descr="https://aryannava.files.wordpress.com/2014/02/hadoopecosystem.png?w=800&amp;h=6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32" y="273304"/>
            <a:ext cx="7954843" cy="596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45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113" y="143997"/>
            <a:ext cx="2413748" cy="135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896" y="2243417"/>
            <a:ext cx="5274181" cy="19386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7221" y="1611717"/>
            <a:ext cx="27007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 distributed file system</a:t>
            </a:r>
            <a:endParaRPr lang="uk-UA" sz="2000" dirty="0">
              <a:solidFill>
                <a:schemeClr val="accent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9859" y="4561573"/>
            <a:ext cx="41535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Files are split into blocks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Each block has 3 replicas minimum </a:t>
            </a:r>
            <a:endParaRPr lang="uk-UA" sz="2000" dirty="0"/>
          </a:p>
        </p:txBody>
      </p:sp>
    </p:spTree>
    <p:extLst>
      <p:ext uri="{BB962C8B-B14F-4D97-AF65-F5344CB8AC3E}">
        <p14:creationId xmlns:p14="http://schemas.microsoft.com/office/powerpoint/2010/main" val="34204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89" y="0"/>
            <a:ext cx="3688976" cy="12748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0340" y="1411941"/>
            <a:ext cx="3773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1"/>
                </a:solidFill>
              </a:rPr>
              <a:t>A distribute computing framework</a:t>
            </a:r>
            <a:endParaRPr lang="uk-UA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83" y="1949125"/>
            <a:ext cx="6575611" cy="398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13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749" y="1392180"/>
            <a:ext cx="6703186" cy="49700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19271" y="376517"/>
            <a:ext cx="2766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accent1"/>
                </a:solidFill>
              </a:rPr>
              <a:t>Apache YARN</a:t>
            </a:r>
            <a:endParaRPr lang="uk-UA" sz="3600" b="1" dirty="0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7952" y="1022848"/>
            <a:ext cx="518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resource manager (Yet Another Resource Manager)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1420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30" y="2318539"/>
            <a:ext cx="7791463" cy="3944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328" y="175651"/>
            <a:ext cx="3270437" cy="1287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3631" y="1516618"/>
            <a:ext cx="387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more complex resource management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6029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10673</TotalTime>
  <Words>1226</Words>
  <Application>Microsoft Office PowerPoint</Application>
  <PresentationFormat>On-screen Show (4:3)</PresentationFormat>
  <Paragraphs>249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SimSun</vt:lpstr>
      <vt:lpstr>Arial</vt:lpstr>
      <vt:lpstr>Calibri</vt:lpstr>
      <vt:lpstr>Calibri Light</vt:lpstr>
      <vt:lpstr>Segoe UI</vt:lpstr>
      <vt:lpstr>Segoe UI Light</vt:lpstr>
      <vt:lpstr>Tw Cen MT</vt:lpstr>
      <vt:lpstr>Verdana</vt:lpstr>
      <vt:lpstr>Wingdings</vt:lpstr>
      <vt:lpstr>4_Office Theme</vt:lpstr>
      <vt:lpstr>Office Theme</vt:lpstr>
      <vt:lpstr>Hadoop Infrastructure and SoftServe Experience </vt:lpstr>
      <vt:lpstr>PowerPoint Presentation</vt:lpstr>
      <vt:lpstr>PowerPoint Presentation</vt:lpstr>
      <vt:lpstr>Big Analytics Engineering 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Lambda Architecture</vt:lpstr>
      <vt:lpstr>SoftServe Lambda Architecture Accelerator</vt:lpstr>
      <vt:lpstr>PowerPoint Presentation</vt:lpstr>
      <vt:lpstr>Log Data Analysis Platform Details</vt:lpstr>
      <vt:lpstr>Solution Architecture</vt:lpstr>
      <vt:lpstr>PowerPoint Presentation</vt:lpstr>
      <vt:lpstr>Architectural Decisions</vt:lpstr>
      <vt:lpstr>Solution Architecture</vt:lpstr>
      <vt:lpstr>PowerPoint Presentation</vt:lpstr>
      <vt:lpstr>Coupon Marketplace: Project Details</vt:lpstr>
      <vt:lpstr>Coupon Web Analytics Platform</vt:lpstr>
      <vt:lpstr>PowerPoint Presentation</vt:lpstr>
      <vt:lpstr>Online Analytics Platform Details</vt:lpstr>
      <vt:lpstr>Solution Architecture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Vitalii Bashun</dc:creator>
  <cp:lastModifiedBy>Vitalii Bashun</cp:lastModifiedBy>
  <cp:revision>39</cp:revision>
  <dcterms:created xsi:type="dcterms:W3CDTF">2015-02-17T10:30:03Z</dcterms:created>
  <dcterms:modified xsi:type="dcterms:W3CDTF">2015-02-24T20:48:20Z</dcterms:modified>
</cp:coreProperties>
</file>